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2" r:id="rId4"/>
    <p:sldMasterId id="2147483664" r:id="rId5"/>
    <p:sldMasterId id="214748367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y="6858000" cx="12192000"/>
  <p:notesSz cx="6858000" cy="9144000"/>
  <p:embeddedFontLst>
    <p:embeddedFont>
      <p:font typeface="Play"/>
      <p:regular r:id="rId29"/>
      <p:bold r:id="rId30"/>
    </p:embeddedFont>
    <p:embeddedFont>
      <p:font typeface="Libre Franklin"/>
      <p:regular r:id="rId31"/>
      <p:bold r:id="rId32"/>
      <p:italic r:id="rId33"/>
      <p:boldItalic r:id="rId34"/>
    </p:embeddedFont>
    <p:embeddedFont>
      <p:font typeface="Libre Franklin Black"/>
      <p:bold r:id="rId35"/>
      <p:boldItalic r:id="rId36"/>
    </p:embeddedFont>
    <p:embeddedFont>
      <p:font typeface="Oswald"/>
      <p:regular r:id="rId37"/>
      <p:bold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9" roundtripDataSignature="AMtx7mhTL1jvzlShwqR4mQSS2wUJfZvmG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5.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3.xml"/><Relationship Id="rId6" Type="http://schemas.openxmlformats.org/officeDocument/2006/relationships/slideMaster" Target="slideMasters/slideMaster4.xml"/><Relationship Id="rId29" Type="http://schemas.openxmlformats.org/officeDocument/2006/relationships/font" Target="fonts/Play-regular.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LibreFranklin-regular.fntdata"/><Relationship Id="rId30" Type="http://schemas.openxmlformats.org/officeDocument/2006/relationships/font" Target="fonts/Play-bold.fntdata"/><Relationship Id="rId11" Type="http://schemas.openxmlformats.org/officeDocument/2006/relationships/slide" Target="slides/slide4.xml"/><Relationship Id="rId33" Type="http://schemas.openxmlformats.org/officeDocument/2006/relationships/font" Target="fonts/LibreFranklin-italic.fntdata"/><Relationship Id="rId10" Type="http://schemas.openxmlformats.org/officeDocument/2006/relationships/slide" Target="slides/slide3.xml"/><Relationship Id="rId32" Type="http://schemas.openxmlformats.org/officeDocument/2006/relationships/font" Target="fonts/LibreFranklin-bold.fntdata"/><Relationship Id="rId13" Type="http://schemas.openxmlformats.org/officeDocument/2006/relationships/slide" Target="slides/slide6.xml"/><Relationship Id="rId35" Type="http://schemas.openxmlformats.org/officeDocument/2006/relationships/font" Target="fonts/LibreFranklinBlack-bold.fntdata"/><Relationship Id="rId12" Type="http://schemas.openxmlformats.org/officeDocument/2006/relationships/slide" Target="slides/slide5.xml"/><Relationship Id="rId34" Type="http://schemas.openxmlformats.org/officeDocument/2006/relationships/font" Target="fonts/LibreFranklin-boldItalic.fntdata"/><Relationship Id="rId15" Type="http://schemas.openxmlformats.org/officeDocument/2006/relationships/slide" Target="slides/slide8.xml"/><Relationship Id="rId37" Type="http://schemas.openxmlformats.org/officeDocument/2006/relationships/font" Target="fonts/Oswald-regular.fntdata"/><Relationship Id="rId14" Type="http://schemas.openxmlformats.org/officeDocument/2006/relationships/slide" Target="slides/slide7.xml"/><Relationship Id="rId36" Type="http://schemas.openxmlformats.org/officeDocument/2006/relationships/font" Target="fonts/LibreFranklinBlack-boldItalic.fntdata"/><Relationship Id="rId17" Type="http://schemas.openxmlformats.org/officeDocument/2006/relationships/slide" Target="slides/slide10.xml"/><Relationship Id="rId39" Type="http://customschemas.google.com/relationships/presentationmetadata" Target="metadata"/><Relationship Id="rId16" Type="http://schemas.openxmlformats.org/officeDocument/2006/relationships/slide" Target="slides/slide9.xml"/><Relationship Id="rId38" Type="http://schemas.openxmlformats.org/officeDocument/2006/relationships/font" Target="fonts/Oswald-bold.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nsplash.com/@choys_?utm_content=creditCopyText&amp;utm_medium=referral&amp;utm_source=unsplash" TargetMode="External"/><Relationship Id="rId3" Type="http://schemas.openxmlformats.org/officeDocument/2006/relationships/hyperlink" Target="https://unsplash.com/photos/a-close-up-of-a-lizard-on-a-tree-branch-q_djMBEjul8?utm_content=creditCopyText&amp;utm_medium=referral&amp;utm_source=unsplash"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 name="Google Shape;14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spcBef>
                <a:spcPts val="0"/>
              </a:spcBef>
              <a:spcAft>
                <a:spcPts val="0"/>
              </a:spcAft>
              <a:buNone/>
            </a:pPr>
            <a:r>
              <a:rPr b="0" i="0" lang="en-US" sz="1800" u="none" strike="noStrike">
                <a:solidFill>
                  <a:srgbClr val="000000"/>
                </a:solidFill>
                <a:latin typeface="Calibri"/>
                <a:ea typeface="Calibri"/>
                <a:cs typeface="Calibri"/>
                <a:sym typeface="Calibri"/>
              </a:rPr>
              <a:t>York is a research intensive university, but it is also teaching focused, which means our content, collections and services have to support both teaching and research across the humanities, social sciences, science and medicine. When it comes to content we need both breadth and depth – resourcing this is an ongoing challenge because we are not a particularly big university compared to our peers in the sector.</a:t>
            </a:r>
            <a:endParaRPr/>
          </a:p>
          <a:p>
            <a:pPr indent="-228600" lvl="0" marL="228600" rtl="0" algn="l">
              <a:spcBef>
                <a:spcPts val="0"/>
              </a:spcBef>
              <a:spcAft>
                <a:spcPts val="0"/>
              </a:spcAft>
              <a:buNone/>
            </a:pPr>
            <a:r>
              <a:rPr b="0" i="0" lang="en-US" sz="1800" u="none" strike="noStrike">
                <a:solidFill>
                  <a:srgbClr val="000000"/>
                </a:solidFill>
                <a:latin typeface="Calibri"/>
                <a:ea typeface="Calibri"/>
                <a:cs typeface="Calibri"/>
                <a:sym typeface="Calibri"/>
              </a:rPr>
              <a:t>The University defines itself as A University for Public Good in its strategic vision, which is a useful steer for us as we prioritise our activities.</a:t>
            </a:r>
            <a:endParaRPr/>
          </a:p>
          <a:p>
            <a:pPr indent="-228600" lvl="0" marL="228600" rtl="0" algn="l">
              <a:spcBef>
                <a:spcPts val="0"/>
              </a:spcBef>
              <a:spcAft>
                <a:spcPts val="0"/>
              </a:spcAft>
              <a:buNone/>
            </a:pPr>
            <a:r>
              <a:t/>
            </a:r>
            <a:endParaRPr b="0"/>
          </a:p>
          <a:p>
            <a:pPr indent="0" lvl="0" marL="0" rtl="0" algn="l">
              <a:spcBef>
                <a:spcPts val="0"/>
              </a:spcBef>
              <a:spcAft>
                <a:spcPts val="0"/>
              </a:spcAft>
              <a:buNone/>
            </a:pPr>
            <a:br>
              <a:rPr lang="en-US"/>
            </a:br>
            <a:endParaRPr/>
          </a:p>
        </p:txBody>
      </p:sp>
      <p:sp>
        <p:nvSpPr>
          <p:cNvPr id="152" name="Google Shape;152;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Calibri"/>
              <a:buNone/>
            </a:pPr>
            <a:r>
              <a:rPr b="0" i="0" lang="en-US" sz="1200" u="none" strike="noStrike">
                <a:solidFill>
                  <a:srgbClr val="000000"/>
                </a:solidFill>
                <a:latin typeface="Calibri"/>
                <a:ea typeface="Calibri"/>
                <a:cs typeface="Calibri"/>
                <a:sym typeface="Calibri"/>
              </a:rPr>
              <a:t>The University of York launched its new strategy just over a year ago, in October 2021, which includes a clear vision for itself as a University for Public Good. Since then, the Library has created its new roadmap and taken the opportunity to reaffirm our commitment to Open. There are two quotes here from our Library roadmap. One pledges to continue the leadership role we’ve been taking to establish a culture of open research at the university, working collaboratively across the sector as we do so. The second promises we will have an even stronger focus on supporting OA publishing and open educational resources, and that we will invest in the further development of our shared university press and OA repositories.</a:t>
            </a:r>
            <a:endParaRPr/>
          </a:p>
          <a:p>
            <a:pPr indent="0" lvl="0" marL="0" marR="0" rtl="0" algn="l">
              <a:lnSpc>
                <a:spcPct val="100000"/>
              </a:lnSpc>
              <a:spcBef>
                <a:spcPts val="0"/>
              </a:spcBef>
              <a:spcAft>
                <a:spcPts val="0"/>
              </a:spcAft>
              <a:buClr>
                <a:schemeClr val="dk1"/>
              </a:buClr>
              <a:buSzPts val="1200"/>
              <a:buFont typeface="Arial"/>
              <a:buNone/>
            </a:pPr>
            <a:r>
              <a:rPr lang="en-US"/>
              <a:t>We have made a clear and deliberate effort to place Open at the centre of what we do.</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We’ve developed an Action Plan to help us take forward our roadmap – for OER we intend to develop an institutional policy, support and infrastructure, none of which currently exist at York.</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60" name="Google Shape;16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 name="Google Shape;17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lang="en-US"/>
              <a:t>The University has pledged its commitment to the values, principles and culture of open research in a statement which the Library helped to create. Since that statement was launched in May 2020, we’ve led a number of initiatives promoting open research, for example: an advocates network of practitioners, a good practice awards scheme and – most recently – a skills framework which can be applied to research methodologies across all disciplines.</a:t>
            </a:r>
            <a:endParaRPr/>
          </a:p>
        </p:txBody>
      </p:sp>
      <p:sp>
        <p:nvSpPr>
          <p:cNvPr id="174" name="Google Shape;17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2" name="Google Shape;20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US"/>
              <a:t>Toolkit: https://sites.google.com/york.ac.uk/oertoolkit/home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have a successful track record of working with our White Rose Library partners – the universities of Leeds and Sheffield – to develop new services. Firstly by creating our shared institutional respositories (White Rose Research Online and White Rose Etheses Online), then through our shared press, White Rose University Press which is a fully open access publisher. We also collaborate on projects.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Last year we worked on an OER project together. Like most academic libraries we think that open textbooks, and open educational resources more broadly, should be a more affordable and sustainable way to deliver teaching and learning content to students. We are all aware of the high cost and restrictive licences applied to books that commercial publishers sell as textbooks. But persuading academic colleagues to use, adapt or create open educational resources seems like a big challenge to us. We therefore embarked on this project to get us started; the main goals of the project are listed here.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Main concerns raised in the UX interviews were:  Publishing – Storage – Time – Recognition – Compensation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08" name="Google Shape;20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 name="Google Shape;21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rPr lang="en-US"/>
              <a:t>At York we support open access publishing in a number of ways. One is by running our own fully open access press – White Rose University Press – in partnership with the universities of Leeds and Sheffield.  Our monographs are currently funded through BPCs, which are paid either by a funder or (for academics from York, Leeds and Sheffield) the respective library.</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Quality and rigour is very important to us and everything we publish is peer reviewed.</a:t>
            </a:r>
            <a:endParaRPr/>
          </a:p>
          <a:p>
            <a:pPr indent="0" lvl="0" marL="0" rtl="0" algn="l">
              <a:spcBef>
                <a:spcPts val="0"/>
              </a:spcBef>
              <a:spcAft>
                <a:spcPts val="0"/>
              </a:spcAft>
              <a:buClr>
                <a:schemeClr val="dk1"/>
              </a:buClr>
              <a:buSzPts val="1200"/>
              <a:buFont typeface="Calibri"/>
              <a:buNone/>
            </a:pPr>
            <a:r>
              <a:t/>
            </a:r>
            <a:endParaRPr>
              <a:solidFill>
                <a:schemeClr val="dk1"/>
              </a:solidFill>
            </a:endParaRPr>
          </a:p>
          <a:p>
            <a:pPr indent="0" lvl="0" marL="0" rtl="0" algn="l">
              <a:spcBef>
                <a:spcPts val="0"/>
              </a:spcBef>
              <a:spcAft>
                <a:spcPts val="0"/>
              </a:spcAft>
              <a:buClr>
                <a:schemeClr val="dk1"/>
              </a:buClr>
              <a:buSzPts val="1200"/>
              <a:buFont typeface="Calibri"/>
              <a:buNone/>
            </a:pPr>
            <a:r>
              <a:rPr lang="en-US">
                <a:solidFill>
                  <a:schemeClr val="dk1"/>
                </a:solidFill>
              </a:rPr>
              <a:t>Our Press also offers wider support for open access, and is a source of advice for academics at our 3 institutions as well as being active in the sector and contributing to initiatives like the Jisc New University Press toolkit.</a:t>
            </a:r>
            <a:endParaRPr/>
          </a:p>
          <a:p>
            <a:pPr indent="0" lvl="0" marL="0" rtl="0" algn="l">
              <a:spcBef>
                <a:spcPts val="0"/>
              </a:spcBef>
              <a:spcAft>
                <a:spcPts val="0"/>
              </a:spcAft>
              <a:buClr>
                <a:schemeClr val="dk1"/>
              </a:buClr>
              <a:buSzPts val="1200"/>
              <a:buFont typeface="Calibri"/>
              <a:buNone/>
            </a:pPr>
            <a:r>
              <a:t/>
            </a:r>
            <a:endParaRPr>
              <a:solidFill>
                <a:schemeClr val="dk1"/>
              </a:solidFill>
            </a:endParaRPr>
          </a:p>
          <a:p>
            <a:pPr indent="0" lvl="0" marL="0" marR="0" rtl="0" algn="l">
              <a:lnSpc>
                <a:spcPct val="100000"/>
              </a:lnSpc>
              <a:spcBef>
                <a:spcPts val="0"/>
              </a:spcBef>
              <a:spcAft>
                <a:spcPts val="0"/>
              </a:spcAft>
              <a:buClr>
                <a:schemeClr val="dk1"/>
              </a:buClr>
              <a:buSzPts val="1200"/>
              <a:buFont typeface="Calibri"/>
              <a:buNone/>
            </a:pPr>
            <a:r>
              <a:rPr lang="en-US"/>
              <a:t>So, why did the 3 White Rose Libraries want to set up our own press in the first place? A key element was wanting to be in a position to support academics in the area of open access from a position of experience, and be able to offer practical guidance and expertise – we are seeking to influence and affect change that way, to lead the way by Doing – at our own institutions and across the sector.</a:t>
            </a:r>
            <a:endParaRPr/>
          </a:p>
          <a:p>
            <a:pPr indent="0" lvl="0" marL="0" rtl="0" algn="l">
              <a:spcBef>
                <a:spcPts val="0"/>
              </a:spcBef>
              <a:spcAft>
                <a:spcPts val="0"/>
              </a:spcAft>
              <a:buClr>
                <a:schemeClr val="dk1"/>
              </a:buClr>
              <a:buSzPts val="1200"/>
              <a:buFont typeface="Calibri"/>
              <a:buNone/>
            </a:pPr>
            <a:r>
              <a:t/>
            </a:r>
            <a:endParaRPr>
              <a:solidFill>
                <a:schemeClr val="dk1"/>
              </a:solidFill>
            </a:endParaRPr>
          </a:p>
          <a:p>
            <a:pPr indent="0" lvl="0" marL="0" rtl="0" algn="l">
              <a:spcBef>
                <a:spcPts val="0"/>
              </a:spcBef>
              <a:spcAft>
                <a:spcPts val="0"/>
              </a:spcAft>
              <a:buClr>
                <a:schemeClr val="dk1"/>
              </a:buClr>
              <a:buSzPts val="1200"/>
              <a:buFont typeface="Calibri"/>
              <a:buNone/>
            </a:pPr>
            <a:r>
              <a:t/>
            </a: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 name="Google Shape;22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228600" rtl="0" algn="l">
              <a:spcBef>
                <a:spcPts val="0"/>
              </a:spcBef>
              <a:spcAft>
                <a:spcPts val="0"/>
              </a:spcAft>
              <a:buNone/>
            </a:pPr>
            <a:r>
              <a:rPr b="0" i="0" lang="en-US" sz="1800" u="none" strike="noStrike">
                <a:solidFill>
                  <a:srgbClr val="000000"/>
                </a:solidFill>
                <a:latin typeface="Libre Franklin"/>
                <a:ea typeface="Libre Franklin"/>
                <a:cs typeface="Libre Franklin"/>
                <a:sym typeface="Libre Franklin"/>
              </a:rPr>
              <a:t>Concerns about OA monographs</a:t>
            </a:r>
            <a:endParaRPr b="0"/>
          </a:p>
          <a:p>
            <a:pPr indent="-114300" lvl="0" marL="355600" rtl="0" algn="l">
              <a:spcBef>
                <a:spcPts val="500"/>
              </a:spcBef>
              <a:spcAft>
                <a:spcPts val="0"/>
              </a:spcAft>
              <a:buClr>
                <a:srgbClr val="000000"/>
              </a:buClr>
              <a:buSzPts val="1800"/>
              <a:buFont typeface="Arial"/>
              <a:buChar char="•"/>
            </a:pPr>
            <a:r>
              <a:rPr b="0" i="0" lang="en-US" sz="1800" u="none" strike="noStrike">
                <a:solidFill>
                  <a:srgbClr val="000000"/>
                </a:solidFill>
                <a:latin typeface="Libre Franklin"/>
                <a:ea typeface="Libre Franklin"/>
                <a:cs typeface="Libre Franklin"/>
                <a:sym typeface="Libre Franklin"/>
              </a:rPr>
              <a:t>Disciplinary differences in research culture and open research practices</a:t>
            </a:r>
            <a:endParaRPr b="0" i="0" sz="1800" u="none" strike="noStrike">
              <a:solidFill>
                <a:srgbClr val="000000"/>
              </a:solidFill>
              <a:latin typeface="Arial"/>
              <a:ea typeface="Arial"/>
              <a:cs typeface="Arial"/>
              <a:sym typeface="Arial"/>
            </a:endParaRPr>
          </a:p>
          <a:p>
            <a:pPr indent="-114300" lvl="0" marL="355600" rtl="0" algn="l">
              <a:spcBef>
                <a:spcPts val="500"/>
              </a:spcBef>
              <a:spcAft>
                <a:spcPts val="0"/>
              </a:spcAft>
              <a:buClr>
                <a:srgbClr val="000000"/>
              </a:buClr>
              <a:buSzPts val="1800"/>
              <a:buFont typeface="Arial"/>
              <a:buChar char="•"/>
            </a:pPr>
            <a:r>
              <a:rPr b="0" i="0" lang="en-US" sz="1800" u="none" strike="noStrike">
                <a:solidFill>
                  <a:srgbClr val="000000"/>
                </a:solidFill>
                <a:latin typeface="Libre Franklin"/>
                <a:ea typeface="Libre Franklin"/>
                <a:cs typeface="Libre Franklin"/>
                <a:sym typeface="Libre Franklin"/>
              </a:rPr>
              <a:t>Misunderstandings (BPCs are the only model they have heard of)</a:t>
            </a:r>
            <a:endParaRPr b="0" i="0" sz="1800" u="none" strike="noStrike">
              <a:solidFill>
                <a:srgbClr val="000000"/>
              </a:solidFill>
              <a:latin typeface="Arial"/>
              <a:ea typeface="Arial"/>
              <a:cs typeface="Arial"/>
              <a:sym typeface="Arial"/>
            </a:endParaRPr>
          </a:p>
          <a:p>
            <a:pPr indent="-114300" lvl="0" marL="355600" rtl="0" algn="l">
              <a:spcBef>
                <a:spcPts val="500"/>
              </a:spcBef>
              <a:spcAft>
                <a:spcPts val="0"/>
              </a:spcAft>
              <a:buClr>
                <a:srgbClr val="000000"/>
              </a:buClr>
              <a:buSzPts val="1800"/>
              <a:buFont typeface="Arial"/>
              <a:buChar char="•"/>
            </a:pPr>
            <a:r>
              <a:rPr b="0" i="0" lang="en-US" sz="1800" u="none" strike="noStrike">
                <a:solidFill>
                  <a:srgbClr val="000000"/>
                </a:solidFill>
                <a:latin typeface="Libre Franklin"/>
                <a:ea typeface="Libre Franklin"/>
                <a:cs typeface="Libre Franklin"/>
                <a:sym typeface="Libre Franklin"/>
              </a:rPr>
              <a:t>Mistrust in untried and untested publishers</a:t>
            </a:r>
            <a:endParaRPr b="0" i="0" sz="1800" u="none" strike="noStrike">
              <a:solidFill>
                <a:srgbClr val="000000"/>
              </a:solidFill>
              <a:latin typeface="Arial"/>
              <a:ea typeface="Arial"/>
              <a:cs typeface="Arial"/>
              <a:sym typeface="Arial"/>
            </a:endParaRPr>
          </a:p>
          <a:p>
            <a:pPr indent="-114300" lvl="0" marL="355600" rtl="0" algn="l">
              <a:spcBef>
                <a:spcPts val="500"/>
              </a:spcBef>
              <a:spcAft>
                <a:spcPts val="0"/>
              </a:spcAft>
              <a:buClr>
                <a:srgbClr val="000000"/>
              </a:buClr>
              <a:buSzPts val="1800"/>
              <a:buFont typeface="Arial"/>
              <a:buChar char="•"/>
            </a:pPr>
            <a:r>
              <a:rPr b="0" i="0" lang="en-US" sz="1800" u="none" strike="noStrike">
                <a:solidFill>
                  <a:srgbClr val="000000"/>
                </a:solidFill>
                <a:latin typeface="Libre Franklin"/>
                <a:ea typeface="Libre Franklin"/>
                <a:cs typeface="Libre Franklin"/>
                <a:sym typeface="Libre Franklin"/>
              </a:rPr>
              <a:t>Worried about loss of prestige, and REF requirements</a:t>
            </a:r>
            <a:endParaRPr b="0" i="0" sz="1800" u="none" strike="noStrike">
              <a:solidFill>
                <a:srgbClr val="000000"/>
              </a:solidFill>
              <a:latin typeface="Arial"/>
              <a:ea typeface="Arial"/>
              <a:cs typeface="Arial"/>
              <a:sym typeface="Arial"/>
            </a:endParaRPr>
          </a:p>
          <a:p>
            <a:pPr indent="-114300" lvl="0" marL="355600" rtl="0" algn="l">
              <a:spcBef>
                <a:spcPts val="500"/>
              </a:spcBef>
              <a:spcAft>
                <a:spcPts val="0"/>
              </a:spcAft>
              <a:buClr>
                <a:srgbClr val="000000"/>
              </a:buClr>
              <a:buSzPts val="1800"/>
              <a:buFont typeface="Arial"/>
              <a:buChar char="•"/>
            </a:pPr>
            <a:r>
              <a:rPr b="0" i="0" lang="en-US" sz="1800" u="none" strike="noStrike">
                <a:solidFill>
                  <a:srgbClr val="000000"/>
                </a:solidFill>
                <a:latin typeface="Libre Franklin"/>
                <a:ea typeface="Libre Franklin"/>
                <a:cs typeface="Libre Franklin"/>
                <a:sym typeface="Libre Franklin"/>
              </a:rPr>
              <a:t>Comfortable with the status quo, why change</a:t>
            </a:r>
            <a:endParaRPr b="0" i="0" sz="1800" u="none" strike="noStrike">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222" name="Google Shape;222;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2" name="Google Shape;23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 name="Google Shape;24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9" name="Google Shape;24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As a library service, we are clearly leading and developing open research services at York.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But: </a:t>
            </a:r>
            <a:r>
              <a:rPr lang="en-US" sz="1200">
                <a:solidFill>
                  <a:srgbClr val="262626"/>
                </a:solidFill>
              </a:rPr>
              <a:t>Do our other Actions and Decisions reflect our Values and the values of our parent institutions? Or would an outsider looking in see fractures and disconnections?</a:t>
            </a:r>
            <a:endParaRPr/>
          </a:p>
          <a:p>
            <a:pPr indent="0" lvl="0" marL="0" rtl="0" algn="l">
              <a:spcBef>
                <a:spcPts val="0"/>
              </a:spcBef>
              <a:spcAft>
                <a:spcPts val="0"/>
              </a:spcAft>
              <a:buNone/>
            </a:pPr>
            <a:r>
              <a:t/>
            </a:r>
            <a:endParaRPr sz="1200">
              <a:solidFill>
                <a:srgbClr val="262626"/>
              </a:solidFill>
            </a:endParaRPr>
          </a:p>
          <a:p>
            <a:pPr indent="0" lvl="0" marL="0" rtl="0" algn="l">
              <a:spcBef>
                <a:spcPts val="0"/>
              </a:spcBef>
              <a:spcAft>
                <a:spcPts val="0"/>
              </a:spcAft>
              <a:buNone/>
            </a:pPr>
            <a:r>
              <a:rPr lang="en-US" sz="1200">
                <a:solidFill>
                  <a:srgbClr val="262626"/>
                </a:solidFill>
              </a:rPr>
              <a:t>For example, what does where and how we spend our budgets say about us? </a:t>
            </a:r>
            <a:endParaRPr/>
          </a:p>
          <a:p>
            <a:pPr indent="0" lvl="0" marL="0" rtl="0" algn="l">
              <a:spcBef>
                <a:spcPts val="0"/>
              </a:spcBef>
              <a:spcAft>
                <a:spcPts val="0"/>
              </a:spcAft>
              <a:buNone/>
            </a:pPr>
            <a:r>
              <a:t/>
            </a:r>
            <a:endParaRPr/>
          </a:p>
        </p:txBody>
      </p:sp>
      <p:sp>
        <p:nvSpPr>
          <p:cNvPr id="250" name="Google Shape;250;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What does this shift to new and varied ways of funding publications, in additional to purchasing books, mean for library budgets? How can we create some headroom to support different models when there are always such competing demands for resources? Well, it definitely requires budget holders to shift their thinking and find ways to ensure that there is alignment between the types of resources you purchase and your strategic direction. We all need to adapt. For example, funding book processing charges has been a challenge for me because it means committing to spend money without necessarily knowing when the book will be published – it could be in a future financial year, and it is not uncommon for publication dates to slip.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It also means making a strategic case to use your existing funds to support diamond models of open access publishing – and to be more vocal within your institutions about the strategic choices you are making, and why.</a:t>
            </a:r>
            <a:endParaRPr/>
          </a:p>
          <a:p>
            <a:pPr indent="0" lvl="0" marL="0" rtl="0" algn="l">
              <a:spcBef>
                <a:spcPts val="0"/>
              </a:spcBef>
              <a:spcAft>
                <a:spcPts val="0"/>
              </a:spcAft>
              <a:buNone/>
            </a:pPr>
            <a:r>
              <a:t/>
            </a:r>
            <a:endParaRPr/>
          </a:p>
        </p:txBody>
      </p:sp>
      <p:sp>
        <p:nvSpPr>
          <p:cNvPr id="261" name="Google Shape;261;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2" name="Google Shape;27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Photo by </a:t>
            </a:r>
            <a:r>
              <a:rPr lang="en-US" u="sng">
                <a:solidFill>
                  <a:schemeClr val="hlink"/>
                </a:solidFill>
                <a:hlinkClick r:id="rId2"/>
              </a:rPr>
              <a:t>Conny Schneider</a:t>
            </a:r>
            <a:r>
              <a:rPr lang="en-US"/>
              <a:t> on </a:t>
            </a:r>
            <a:r>
              <a:rPr lang="en-US" u="sng">
                <a:solidFill>
                  <a:schemeClr val="hlink"/>
                </a:solidFill>
                <a:hlinkClick r:id="rId3"/>
              </a:rPr>
              <a:t>Unsplash</a:t>
            </a:r>
            <a:r>
              <a:rPr lang="en-US"/>
              <a:t> </a:t>
            </a:r>
            <a:endParaRPr/>
          </a:p>
        </p:txBody>
      </p:sp>
      <p:sp>
        <p:nvSpPr>
          <p:cNvPr id="273" name="Google Shape;273;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2" name="Google Shape;282;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It’s in the long-term interest of the academy to ensure there continues to be a vibrant and diverse range of academic book publishers which truly reflect the variety of scholarship being carried out. If libraries do not financially support different publishers and different business models, there is a risk of market consolidation featuring publisher takeovers and an increasing emphasis on the Book Processing Charge as the main model for publishing open access books. We don’t want to create a highly consolidated, high profit marketplace for academic monographs.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Librarians need to lead conversations about this within their own institutions, and to encourage authors to think carefully about the publication choices they make.</a:t>
            </a:r>
            <a:endParaRPr/>
          </a:p>
        </p:txBody>
      </p:sp>
      <p:sp>
        <p:nvSpPr>
          <p:cNvPr id="283" name="Google Shape;283;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 name="Google Shape;290;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As a librarian, I want to support the venues my academics want to publish in. In return, I would like to see much more openness and transparency from publishers about their charges. If they charge BPCs, please provide information about the different elements that make up these fees, so that authors can make informed choices by considering cost as well as services and publisher reputation. If a publisher is not for profit, what information do they provide about their financial stability and governance model?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better informed we all are about the costs of book publishing, the better our chances of working together to create a fair and sustainable system.</a:t>
            </a:r>
            <a:endParaRPr/>
          </a:p>
          <a:p>
            <a:pPr indent="0" lvl="0" marL="0" rtl="0" algn="l">
              <a:spcBef>
                <a:spcPts val="0"/>
              </a:spcBef>
              <a:spcAft>
                <a:spcPts val="0"/>
              </a:spcAft>
              <a:buNone/>
            </a:pPr>
            <a:r>
              <a:t/>
            </a:r>
            <a:endParaRPr/>
          </a:p>
        </p:txBody>
      </p:sp>
      <p:sp>
        <p:nvSpPr>
          <p:cNvPr id="291" name="Google Shape;291;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1" name="Google Shape;301;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US"/>
              <a:t>Libraries also need to turn that reflective lens inwards. Are those of us in leadership and management positions in libraries doing enough to advocate for, and respond to, change in this area – not just in how we support our students and academic staff, but in  how we CHANGE our libraries? In other words, are we walking the walk as well as talking the talk? For example…</a:t>
            </a:r>
            <a:endParaRPr/>
          </a:p>
          <a:p>
            <a:pPr indent="0" lvl="0" marL="0" rtl="0" algn="l">
              <a:spcBef>
                <a:spcPts val="0"/>
              </a:spcBef>
              <a:spcAft>
                <a:spcPts val="0"/>
              </a:spcAft>
              <a:buNone/>
            </a:pPr>
            <a:r>
              <a:t/>
            </a:r>
            <a:endParaRPr/>
          </a:p>
        </p:txBody>
      </p:sp>
      <p:sp>
        <p:nvSpPr>
          <p:cNvPr id="307" name="Google Shape;307;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6" name="Google Shape;316;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Are we finding ways to direct the development of our library collections and make strategic choices about open content? For example… </a:t>
            </a:r>
            <a:endParaRPr/>
          </a:p>
        </p:txBody>
      </p:sp>
      <p:sp>
        <p:nvSpPr>
          <p:cNvPr id="317" name="Google Shape;317;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1" name="Google Shape;33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 section title dark green">
  <p:cSld name="j. section title dark green">
    <p:bg>
      <p:bgPr>
        <a:solidFill>
          <a:srgbClr val="144835"/>
        </a:solidFill>
      </p:bgPr>
    </p:bg>
    <p:spTree>
      <p:nvGrpSpPr>
        <p:cNvPr id="15" name="Shape 15"/>
        <p:cNvGrpSpPr/>
        <p:nvPr/>
      </p:nvGrpSpPr>
      <p:grpSpPr>
        <a:xfrm>
          <a:off x="0" y="0"/>
          <a:ext cx="0" cy="0"/>
          <a:chOff x="0" y="0"/>
          <a:chExt cx="0" cy="0"/>
        </a:xfrm>
      </p:grpSpPr>
      <p:pic>
        <p:nvPicPr>
          <p:cNvPr id="16" name="Google Shape;16;p23"/>
          <p:cNvPicPr preferRelativeResize="0"/>
          <p:nvPr/>
        </p:nvPicPr>
        <p:blipFill rotWithShape="1">
          <a:blip r:embed="rId2">
            <a:alphaModFix/>
          </a:blip>
          <a:srcRect b="-5638" l="-1721" r="-2012" t="-5349"/>
          <a:stretch/>
        </p:blipFill>
        <p:spPr>
          <a:xfrm>
            <a:off x="9854415" y="348067"/>
            <a:ext cx="2043119" cy="839000"/>
          </a:xfrm>
          <a:prstGeom prst="rect">
            <a:avLst/>
          </a:prstGeom>
          <a:noFill/>
          <a:ln>
            <a:noFill/>
          </a:ln>
        </p:spPr>
      </p:pic>
      <p:sp>
        <p:nvSpPr>
          <p:cNvPr id="17" name="Google Shape;17;p23"/>
          <p:cNvSpPr txBox="1"/>
          <p:nvPr>
            <p:ph type="ctrTitle"/>
          </p:nvPr>
        </p:nvSpPr>
        <p:spPr>
          <a:xfrm>
            <a:off x="415611" y="2608767"/>
            <a:ext cx="11360800" cy="2736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4100"/>
              <a:buFont typeface="Arial"/>
              <a:buNone/>
              <a:defRPr sz="5467">
                <a:solidFill>
                  <a:schemeClr val="lt1"/>
                </a:solidFill>
                <a:latin typeface="Arial"/>
                <a:ea typeface="Arial"/>
                <a:cs typeface="Arial"/>
                <a:sym typeface="Arial"/>
              </a:defRPr>
            </a:lvl1pPr>
            <a:lvl2pPr lvl="1" algn="ctr">
              <a:lnSpc>
                <a:spcPct val="100000"/>
              </a:lnSpc>
              <a:spcBef>
                <a:spcPts val="0"/>
              </a:spcBef>
              <a:spcAft>
                <a:spcPts val="0"/>
              </a:spcAft>
              <a:buClr>
                <a:schemeClr val="lt1"/>
              </a:buClr>
              <a:buSzPts val="5200"/>
              <a:buNone/>
              <a:defRPr sz="6933">
                <a:solidFill>
                  <a:schemeClr val="lt1"/>
                </a:solidFill>
              </a:defRPr>
            </a:lvl2pPr>
            <a:lvl3pPr lvl="2" algn="ctr">
              <a:lnSpc>
                <a:spcPct val="100000"/>
              </a:lnSpc>
              <a:spcBef>
                <a:spcPts val="0"/>
              </a:spcBef>
              <a:spcAft>
                <a:spcPts val="0"/>
              </a:spcAft>
              <a:buClr>
                <a:schemeClr val="lt1"/>
              </a:buClr>
              <a:buSzPts val="5200"/>
              <a:buNone/>
              <a:defRPr sz="6933">
                <a:solidFill>
                  <a:schemeClr val="lt1"/>
                </a:solidFill>
              </a:defRPr>
            </a:lvl3pPr>
            <a:lvl4pPr lvl="3" algn="ctr">
              <a:lnSpc>
                <a:spcPct val="100000"/>
              </a:lnSpc>
              <a:spcBef>
                <a:spcPts val="0"/>
              </a:spcBef>
              <a:spcAft>
                <a:spcPts val="0"/>
              </a:spcAft>
              <a:buClr>
                <a:schemeClr val="lt1"/>
              </a:buClr>
              <a:buSzPts val="5200"/>
              <a:buNone/>
              <a:defRPr sz="6933">
                <a:solidFill>
                  <a:schemeClr val="lt1"/>
                </a:solidFill>
              </a:defRPr>
            </a:lvl4pPr>
            <a:lvl5pPr lvl="4" algn="ctr">
              <a:lnSpc>
                <a:spcPct val="100000"/>
              </a:lnSpc>
              <a:spcBef>
                <a:spcPts val="0"/>
              </a:spcBef>
              <a:spcAft>
                <a:spcPts val="0"/>
              </a:spcAft>
              <a:buClr>
                <a:schemeClr val="lt1"/>
              </a:buClr>
              <a:buSzPts val="5200"/>
              <a:buNone/>
              <a:defRPr sz="6933">
                <a:solidFill>
                  <a:schemeClr val="lt1"/>
                </a:solidFill>
              </a:defRPr>
            </a:lvl5pPr>
            <a:lvl6pPr lvl="5" algn="ctr">
              <a:lnSpc>
                <a:spcPct val="100000"/>
              </a:lnSpc>
              <a:spcBef>
                <a:spcPts val="0"/>
              </a:spcBef>
              <a:spcAft>
                <a:spcPts val="0"/>
              </a:spcAft>
              <a:buClr>
                <a:schemeClr val="lt1"/>
              </a:buClr>
              <a:buSzPts val="5200"/>
              <a:buNone/>
              <a:defRPr sz="6933">
                <a:solidFill>
                  <a:schemeClr val="lt1"/>
                </a:solidFill>
              </a:defRPr>
            </a:lvl6pPr>
            <a:lvl7pPr lvl="6" algn="ctr">
              <a:lnSpc>
                <a:spcPct val="100000"/>
              </a:lnSpc>
              <a:spcBef>
                <a:spcPts val="0"/>
              </a:spcBef>
              <a:spcAft>
                <a:spcPts val="0"/>
              </a:spcAft>
              <a:buClr>
                <a:schemeClr val="lt1"/>
              </a:buClr>
              <a:buSzPts val="5200"/>
              <a:buNone/>
              <a:defRPr sz="6933">
                <a:solidFill>
                  <a:schemeClr val="lt1"/>
                </a:solidFill>
              </a:defRPr>
            </a:lvl7pPr>
            <a:lvl8pPr lvl="7" algn="ctr">
              <a:lnSpc>
                <a:spcPct val="100000"/>
              </a:lnSpc>
              <a:spcBef>
                <a:spcPts val="0"/>
              </a:spcBef>
              <a:spcAft>
                <a:spcPts val="0"/>
              </a:spcAft>
              <a:buClr>
                <a:schemeClr val="lt1"/>
              </a:buClr>
              <a:buSzPts val="5200"/>
              <a:buNone/>
              <a:defRPr sz="6933">
                <a:solidFill>
                  <a:schemeClr val="lt1"/>
                </a:solidFill>
              </a:defRPr>
            </a:lvl8pPr>
            <a:lvl9pPr lvl="8" algn="ctr">
              <a:lnSpc>
                <a:spcPct val="100000"/>
              </a:lnSpc>
              <a:spcBef>
                <a:spcPts val="0"/>
              </a:spcBef>
              <a:spcAft>
                <a:spcPts val="0"/>
              </a:spcAft>
              <a:buClr>
                <a:schemeClr val="lt1"/>
              </a:buClr>
              <a:buSzPts val="5200"/>
              <a:buNone/>
              <a:defRPr sz="6933">
                <a:solidFill>
                  <a:schemeClr val="lt1"/>
                </a:solidFill>
              </a:defRPr>
            </a:lvl9pPr>
          </a:lstStyle>
          <a:p/>
        </p:txBody>
      </p:sp>
      <p:pic>
        <p:nvPicPr>
          <p:cNvPr id="18" name="Google Shape;18;p23"/>
          <p:cNvPicPr preferRelativeResize="0"/>
          <p:nvPr/>
        </p:nvPicPr>
        <p:blipFill rotWithShape="1">
          <a:blip r:embed="rId3">
            <a:alphaModFix/>
          </a:blip>
          <a:srcRect b="0" l="0" r="0" t="0"/>
          <a:stretch/>
        </p:blipFill>
        <p:spPr>
          <a:xfrm rot="-932625">
            <a:off x="6448320" y="4307666"/>
            <a:ext cx="6563229" cy="488077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9" name="Shape 19"/>
        <p:cNvGrpSpPr/>
        <p:nvPr/>
      </p:nvGrpSpPr>
      <p:grpSpPr>
        <a:xfrm>
          <a:off x="0" y="0"/>
          <a:ext cx="0" cy="0"/>
          <a:chOff x="0" y="0"/>
          <a:chExt cx="0" cy="0"/>
        </a:xfrm>
      </p:grpSpPr>
      <p:sp>
        <p:nvSpPr>
          <p:cNvPr id="20" name="Google Shape;20;p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2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2" name="Google Shape;22;p2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3" name="Google Shape;23;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6" name="Shape 26"/>
        <p:cNvGrpSpPr/>
        <p:nvPr/>
      </p:nvGrpSpPr>
      <p:grpSpPr>
        <a:xfrm>
          <a:off x="0" y="0"/>
          <a:ext cx="0" cy="0"/>
          <a:chOff x="0" y="0"/>
          <a:chExt cx="0" cy="0"/>
        </a:xfrm>
      </p:grpSpPr>
      <p:sp>
        <p:nvSpPr>
          <p:cNvPr id="27" name="Google Shape;27;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2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2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 section title light green 2">
  <p:cSld name="j. section title light green 2">
    <p:bg>
      <p:bgPr>
        <a:blipFill>
          <a:blip r:embed="rId2">
            <a:alphaModFix/>
          </a:blip>
          <a:stretch>
            <a:fillRect/>
          </a:stretch>
        </a:blipFill>
      </p:bgPr>
    </p:bg>
    <p:spTree>
      <p:nvGrpSpPr>
        <p:cNvPr id="33" name="Shape 33"/>
        <p:cNvGrpSpPr/>
        <p:nvPr/>
      </p:nvGrpSpPr>
      <p:grpSpPr>
        <a:xfrm>
          <a:off x="0" y="0"/>
          <a:ext cx="0" cy="0"/>
          <a:chOff x="0" y="0"/>
          <a:chExt cx="0" cy="0"/>
        </a:xfrm>
      </p:grpSpPr>
      <p:sp>
        <p:nvSpPr>
          <p:cNvPr id="34" name="Google Shape;34;p26"/>
          <p:cNvSpPr txBox="1"/>
          <p:nvPr>
            <p:ph type="ctrTitle"/>
          </p:nvPr>
        </p:nvSpPr>
        <p:spPr>
          <a:xfrm>
            <a:off x="415611" y="2608767"/>
            <a:ext cx="11360800" cy="2736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4100"/>
              <a:buFont typeface="Arial"/>
              <a:buNone/>
              <a:defRPr sz="5467">
                <a:latin typeface="Arial"/>
                <a:ea typeface="Arial"/>
                <a:cs typeface="Arial"/>
                <a:sym typeface="Arial"/>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pic>
        <p:nvPicPr>
          <p:cNvPr id="35" name="Google Shape;35;p26"/>
          <p:cNvPicPr preferRelativeResize="0"/>
          <p:nvPr/>
        </p:nvPicPr>
        <p:blipFill rotWithShape="1">
          <a:blip r:embed="rId3">
            <a:alphaModFix/>
          </a:blip>
          <a:srcRect b="0" l="0" r="0" t="0"/>
          <a:stretch/>
        </p:blipFill>
        <p:spPr>
          <a:xfrm>
            <a:off x="9854333" y="348068"/>
            <a:ext cx="2043187" cy="839001"/>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6" name="Shape 36"/>
        <p:cNvGrpSpPr/>
        <p:nvPr/>
      </p:nvGrpSpPr>
      <p:grpSpPr>
        <a:xfrm>
          <a:off x="0" y="0"/>
          <a:ext cx="0" cy="0"/>
          <a:chOff x="0" y="0"/>
          <a:chExt cx="0" cy="0"/>
        </a:xfrm>
      </p:grpSpPr>
      <p:sp>
        <p:nvSpPr>
          <p:cNvPr id="37" name="Google Shape;37;p2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29"/>
          <p:cNvSpPr/>
          <p:nvPr>
            <p:ph idx="2" type="pic"/>
          </p:nvPr>
        </p:nvSpPr>
        <p:spPr>
          <a:xfrm>
            <a:off x="5183188" y="987425"/>
            <a:ext cx="6172200" cy="4873625"/>
          </a:xfrm>
          <a:prstGeom prst="rect">
            <a:avLst/>
          </a:prstGeom>
          <a:noFill/>
          <a:ln>
            <a:noFill/>
          </a:ln>
        </p:spPr>
      </p:sp>
      <p:sp>
        <p:nvSpPr>
          <p:cNvPr id="39" name="Google Shape;39;p2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0" name="Google Shape;40;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3" name="Shape 43"/>
        <p:cNvGrpSpPr/>
        <p:nvPr/>
      </p:nvGrpSpPr>
      <p:grpSpPr>
        <a:xfrm>
          <a:off x="0" y="0"/>
          <a:ext cx="0" cy="0"/>
          <a:chOff x="0" y="0"/>
          <a:chExt cx="0" cy="0"/>
        </a:xfrm>
      </p:grpSpPr>
      <p:sp>
        <p:nvSpPr>
          <p:cNvPr id="44" name="Google Shape;44;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7" name="Shape 47"/>
        <p:cNvGrpSpPr/>
        <p:nvPr/>
      </p:nvGrpSpPr>
      <p:grpSpPr>
        <a:xfrm>
          <a:off x="0" y="0"/>
          <a:ext cx="0" cy="0"/>
          <a:chOff x="0" y="0"/>
          <a:chExt cx="0" cy="0"/>
        </a:xfrm>
      </p:grpSpPr>
      <p:sp>
        <p:nvSpPr>
          <p:cNvPr id="48" name="Google Shape;48;p3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3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0" name="Google Shape;50;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3" name="Shape 53"/>
        <p:cNvGrpSpPr/>
        <p:nvPr/>
      </p:nvGrpSpPr>
      <p:grpSpPr>
        <a:xfrm>
          <a:off x="0" y="0"/>
          <a:ext cx="0" cy="0"/>
          <a:chOff x="0" y="0"/>
          <a:chExt cx="0" cy="0"/>
        </a:xfrm>
      </p:grpSpPr>
      <p:sp>
        <p:nvSpPr>
          <p:cNvPr id="54" name="Google Shape;54;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4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9" name="Shape 59"/>
        <p:cNvGrpSpPr/>
        <p:nvPr/>
      </p:nvGrpSpPr>
      <p:grpSpPr>
        <a:xfrm>
          <a:off x="0" y="0"/>
          <a:ext cx="0" cy="0"/>
          <a:chOff x="0" y="0"/>
          <a:chExt cx="0" cy="0"/>
        </a:xfrm>
      </p:grpSpPr>
      <p:sp>
        <p:nvSpPr>
          <p:cNvPr id="60" name="Google Shape;60;p4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62" name="Google Shape;62;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5" name="Shape 65"/>
        <p:cNvGrpSpPr/>
        <p:nvPr/>
      </p:nvGrpSpPr>
      <p:grpSpPr>
        <a:xfrm>
          <a:off x="0" y="0"/>
          <a:ext cx="0" cy="0"/>
          <a:chOff x="0" y="0"/>
          <a:chExt cx="0" cy="0"/>
        </a:xfrm>
      </p:grpSpPr>
      <p:sp>
        <p:nvSpPr>
          <p:cNvPr id="66" name="Google Shape;66;p4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4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8" name="Google Shape;68;p4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4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0" name="Google Shape;70;p4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4" name="Shape 74"/>
        <p:cNvGrpSpPr/>
        <p:nvPr/>
      </p:nvGrpSpPr>
      <p:grpSpPr>
        <a:xfrm>
          <a:off x="0" y="0"/>
          <a:ext cx="0" cy="0"/>
          <a:chOff x="0" y="0"/>
          <a:chExt cx="0" cy="0"/>
        </a:xfrm>
      </p:grpSpPr>
      <p:sp>
        <p:nvSpPr>
          <p:cNvPr id="75" name="Google Shape;75;p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9" name="Shape 79"/>
        <p:cNvGrpSpPr/>
        <p:nvPr/>
      </p:nvGrpSpPr>
      <p:grpSpPr>
        <a:xfrm>
          <a:off x="0" y="0"/>
          <a:ext cx="0" cy="0"/>
          <a:chOff x="0" y="0"/>
          <a:chExt cx="0" cy="0"/>
        </a:xfrm>
      </p:grpSpPr>
      <p:sp>
        <p:nvSpPr>
          <p:cNvPr id="80" name="Google Shape;80;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4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5" name="Shape 85"/>
        <p:cNvGrpSpPr/>
        <p:nvPr/>
      </p:nvGrpSpPr>
      <p:grpSpPr>
        <a:xfrm>
          <a:off x="0" y="0"/>
          <a:ext cx="0" cy="0"/>
          <a:chOff x="0" y="0"/>
          <a:chExt cx="0" cy="0"/>
        </a:xfrm>
      </p:grpSpPr>
      <p:sp>
        <p:nvSpPr>
          <p:cNvPr id="86" name="Google Shape;86;p4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4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7" name="Shape 97"/>
        <p:cNvGrpSpPr/>
        <p:nvPr/>
      </p:nvGrpSpPr>
      <p:grpSpPr>
        <a:xfrm>
          <a:off x="0" y="0"/>
          <a:ext cx="0" cy="0"/>
          <a:chOff x="0" y="0"/>
          <a:chExt cx="0" cy="0"/>
        </a:xfrm>
      </p:grpSpPr>
      <p:sp>
        <p:nvSpPr>
          <p:cNvPr id="98" name="Google Shape;98;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99" name="Google Shape;99;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0" name="Google Shape;100;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7" name="Shape 107"/>
        <p:cNvGrpSpPr/>
        <p:nvPr/>
      </p:nvGrpSpPr>
      <p:grpSpPr>
        <a:xfrm>
          <a:off x="0" y="0"/>
          <a:ext cx="0" cy="0"/>
          <a:chOff x="0" y="0"/>
          <a:chExt cx="0" cy="0"/>
        </a:xfrm>
      </p:grpSpPr>
      <p:sp>
        <p:nvSpPr>
          <p:cNvPr id="108" name="Google Shape;108;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1" name="Shape 111"/>
        <p:cNvGrpSpPr/>
        <p:nvPr/>
      </p:nvGrpSpPr>
      <p:grpSpPr>
        <a:xfrm>
          <a:off x="0" y="0"/>
          <a:ext cx="0" cy="0"/>
          <a:chOff x="0" y="0"/>
          <a:chExt cx="0" cy="0"/>
        </a:xfrm>
      </p:grpSpPr>
      <p:sp>
        <p:nvSpPr>
          <p:cNvPr id="112" name="Google Shape;112;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33"/>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115" name="Google Shape;115;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116" name="Google Shape;116;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 section title light green 2">
  <p:cSld name="j. section title light green 2">
    <p:bg>
      <p:bgPr>
        <a:blipFill>
          <a:blip r:embed="rId2">
            <a:alphaModFix/>
          </a:blip>
          <a:stretch>
            <a:fillRect/>
          </a:stretch>
        </a:blipFill>
      </p:bgPr>
    </p:bg>
    <p:spTree>
      <p:nvGrpSpPr>
        <p:cNvPr id="117" name="Shape 117"/>
        <p:cNvGrpSpPr/>
        <p:nvPr/>
      </p:nvGrpSpPr>
      <p:grpSpPr>
        <a:xfrm>
          <a:off x="0" y="0"/>
          <a:ext cx="0" cy="0"/>
          <a:chOff x="0" y="0"/>
          <a:chExt cx="0" cy="0"/>
        </a:xfrm>
      </p:grpSpPr>
      <p:sp>
        <p:nvSpPr>
          <p:cNvPr id="118" name="Google Shape;118;p34"/>
          <p:cNvSpPr txBox="1"/>
          <p:nvPr>
            <p:ph type="ctrTitle"/>
          </p:nvPr>
        </p:nvSpPr>
        <p:spPr>
          <a:xfrm>
            <a:off x="415611" y="2608767"/>
            <a:ext cx="11360800" cy="2736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4100"/>
              <a:buFont typeface="Arial"/>
              <a:buNone/>
              <a:defRPr sz="5467">
                <a:latin typeface="Arial"/>
                <a:ea typeface="Arial"/>
                <a:cs typeface="Arial"/>
                <a:sym typeface="Arial"/>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pic>
        <p:nvPicPr>
          <p:cNvPr id="119" name="Google Shape;119;p34"/>
          <p:cNvPicPr preferRelativeResize="0"/>
          <p:nvPr/>
        </p:nvPicPr>
        <p:blipFill rotWithShape="1">
          <a:blip r:embed="rId3">
            <a:alphaModFix/>
          </a:blip>
          <a:srcRect b="0" l="0" r="0" t="0"/>
          <a:stretch/>
        </p:blipFill>
        <p:spPr>
          <a:xfrm>
            <a:off x="9854333" y="348068"/>
            <a:ext cx="2043187" cy="839001"/>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20" name="Shape 120"/>
        <p:cNvGrpSpPr/>
        <p:nvPr/>
      </p:nvGrpSpPr>
      <p:grpSpPr>
        <a:xfrm>
          <a:off x="0" y="0"/>
          <a:ext cx="0" cy="0"/>
          <a:chOff x="0" y="0"/>
          <a:chExt cx="0" cy="0"/>
        </a:xfrm>
      </p:grpSpPr>
      <p:sp>
        <p:nvSpPr>
          <p:cNvPr id="121" name="Google Shape;121;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 name="Google Shape;122;p3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 name="Google Shape;123;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6" name="Shape 126"/>
        <p:cNvGrpSpPr/>
        <p:nvPr/>
      </p:nvGrpSpPr>
      <p:grpSpPr>
        <a:xfrm>
          <a:off x="0" y="0"/>
          <a:ext cx="0" cy="0"/>
          <a:chOff x="0" y="0"/>
          <a:chExt cx="0" cy="0"/>
        </a:xfrm>
      </p:grpSpPr>
      <p:sp>
        <p:nvSpPr>
          <p:cNvPr id="127" name="Google Shape;127;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 name="Google Shape;128;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7" name="Shape 137"/>
        <p:cNvGrpSpPr/>
        <p:nvPr/>
      </p:nvGrpSpPr>
      <p:grpSpPr>
        <a:xfrm>
          <a:off x="0" y="0"/>
          <a:ext cx="0" cy="0"/>
          <a:chOff x="0" y="0"/>
          <a:chExt cx="0" cy="0"/>
        </a:xfrm>
      </p:grpSpPr>
      <p:sp>
        <p:nvSpPr>
          <p:cNvPr id="138" name="Google Shape;138;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 name="Google Shape;139;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5.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theme" Target="../theme/theme4.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1" name="Shape 91"/>
        <p:cNvGrpSpPr/>
        <p:nvPr/>
      </p:nvGrpSpPr>
      <p:grpSpPr>
        <a:xfrm>
          <a:off x="0" y="0"/>
          <a:ext cx="0" cy="0"/>
          <a:chOff x="0" y="0"/>
          <a:chExt cx="0" cy="0"/>
        </a:xfrm>
      </p:grpSpPr>
      <p:sp>
        <p:nvSpPr>
          <p:cNvPr id="92" name="Google Shape;92;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3" name="Google Shape;93;p2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4" name="Google Shape;94;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95" name="Google Shape;95;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96" name="Google Shape;96;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1" name="Shape 101"/>
        <p:cNvGrpSpPr/>
        <p:nvPr/>
      </p:nvGrpSpPr>
      <p:grpSpPr>
        <a:xfrm>
          <a:off x="0" y="0"/>
          <a:ext cx="0" cy="0"/>
          <a:chOff x="0" y="0"/>
          <a:chExt cx="0" cy="0"/>
        </a:xfrm>
      </p:grpSpPr>
      <p:sp>
        <p:nvSpPr>
          <p:cNvPr id="102" name="Google Shape;102;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3" name="Google Shape;103;p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4" name="Google Shape;104;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5" name="Google Shape;105;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6" name="Google Shape;106;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1" name="Shape 131"/>
        <p:cNvGrpSpPr/>
        <p:nvPr/>
      </p:nvGrpSpPr>
      <p:grpSpPr>
        <a:xfrm>
          <a:off x="0" y="0"/>
          <a:ext cx="0" cy="0"/>
          <a:chOff x="0" y="0"/>
          <a:chExt cx="0" cy="0"/>
        </a:xfrm>
      </p:grpSpPr>
      <p:sp>
        <p:nvSpPr>
          <p:cNvPr id="132" name="Google Shape;132;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3" name="Google Shape;133;p3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134" name="Google Shape;134;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35" name="Google Shape;135;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36" name="Google Shape;136;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alibri"/>
                <a:ea typeface="Calibri"/>
                <a:cs typeface="Calibri"/>
                <a:sym typeface="Calibri"/>
              </a:defRPr>
            </a:lvl1pPr>
            <a:lvl2pPr indent="0" lvl="1" marL="0" marR="0" rtl="0" algn="r">
              <a:spcBef>
                <a:spcPts val="0"/>
              </a:spcBef>
              <a:buNone/>
              <a:defRPr sz="1200">
                <a:solidFill>
                  <a:schemeClr val="lt1"/>
                </a:solidFill>
                <a:latin typeface="Calibri"/>
                <a:ea typeface="Calibri"/>
                <a:cs typeface="Calibri"/>
                <a:sym typeface="Calibri"/>
              </a:defRPr>
            </a:lvl2pPr>
            <a:lvl3pPr indent="0" lvl="2" marL="0" marR="0" rtl="0" algn="r">
              <a:spcBef>
                <a:spcPts val="0"/>
              </a:spcBef>
              <a:buNone/>
              <a:defRPr sz="1200">
                <a:solidFill>
                  <a:schemeClr val="lt1"/>
                </a:solidFill>
                <a:latin typeface="Calibri"/>
                <a:ea typeface="Calibri"/>
                <a:cs typeface="Calibri"/>
                <a:sym typeface="Calibri"/>
              </a:defRPr>
            </a:lvl3pPr>
            <a:lvl4pPr indent="0" lvl="3" marL="0" marR="0" rtl="0" algn="r">
              <a:spcBef>
                <a:spcPts val="0"/>
              </a:spcBef>
              <a:buNone/>
              <a:defRPr sz="1200">
                <a:solidFill>
                  <a:schemeClr val="lt1"/>
                </a:solidFill>
                <a:latin typeface="Calibri"/>
                <a:ea typeface="Calibri"/>
                <a:cs typeface="Calibri"/>
                <a:sym typeface="Calibri"/>
              </a:defRPr>
            </a:lvl4pPr>
            <a:lvl5pPr indent="0" lvl="4" marL="0" marR="0" rtl="0" algn="r">
              <a:spcBef>
                <a:spcPts val="0"/>
              </a:spcBef>
              <a:buNone/>
              <a:defRPr sz="1200">
                <a:solidFill>
                  <a:schemeClr val="lt1"/>
                </a:solidFill>
                <a:latin typeface="Calibri"/>
                <a:ea typeface="Calibri"/>
                <a:cs typeface="Calibri"/>
                <a:sym typeface="Calibri"/>
              </a:defRPr>
            </a:lvl5pPr>
            <a:lvl6pPr indent="0" lvl="5" marL="0" marR="0" rtl="0" algn="r">
              <a:spcBef>
                <a:spcPts val="0"/>
              </a:spcBef>
              <a:buNone/>
              <a:defRPr sz="1200">
                <a:solidFill>
                  <a:schemeClr val="lt1"/>
                </a:solidFill>
                <a:latin typeface="Calibri"/>
                <a:ea typeface="Calibri"/>
                <a:cs typeface="Calibri"/>
                <a:sym typeface="Calibri"/>
              </a:defRPr>
            </a:lvl6pPr>
            <a:lvl7pPr indent="0" lvl="6" marL="0" marR="0" rtl="0" algn="r">
              <a:spcBef>
                <a:spcPts val="0"/>
              </a:spcBef>
              <a:buNone/>
              <a:defRPr sz="1200">
                <a:solidFill>
                  <a:schemeClr val="lt1"/>
                </a:solidFill>
                <a:latin typeface="Calibri"/>
                <a:ea typeface="Calibri"/>
                <a:cs typeface="Calibri"/>
                <a:sym typeface="Calibri"/>
              </a:defRPr>
            </a:lvl7pPr>
            <a:lvl8pPr indent="0" lvl="7" marL="0" marR="0" rtl="0" algn="r">
              <a:spcBef>
                <a:spcPts val="0"/>
              </a:spcBef>
              <a:buNone/>
              <a:defRPr sz="1200">
                <a:solidFill>
                  <a:schemeClr val="lt1"/>
                </a:solidFill>
                <a:latin typeface="Calibri"/>
                <a:ea typeface="Calibri"/>
                <a:cs typeface="Calibri"/>
                <a:sym typeface="Calibri"/>
              </a:defRPr>
            </a:lvl8pPr>
            <a:lvl9pPr indent="0" lvl="8" marL="0" marR="0" rtl="0" algn="r">
              <a:spcBef>
                <a:spcPts val="0"/>
              </a:spcBef>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18.png"/><Relationship Id="rId6"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2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 Id="rId3" Type="http://schemas.openxmlformats.org/officeDocument/2006/relationships/image" Target="../media/image2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 Id="rId3" Type="http://schemas.openxmlformats.org/officeDocument/2006/relationships/image" Target="../media/image2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 Id="rId3" Type="http://schemas.openxmlformats.org/officeDocument/2006/relationships/image" Target="../media/image2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image" Target="../media/image15.png"/><Relationship Id="rId5" Type="http://schemas.openxmlformats.org/officeDocument/2006/relationships/image" Target="../media/image17.jpg"/><Relationship Id="rId6" Type="http://schemas.openxmlformats.org/officeDocument/2006/relationships/image" Target="../media/image14.png"/><Relationship Id="rId7" Type="http://schemas.openxmlformats.org/officeDocument/2006/relationships/image" Target="../media/image12.png"/><Relationship Id="rId8"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xml"/><Relationship Id="rId3" Type="http://schemas.openxmlformats.org/officeDocument/2006/relationships/image" Target="../media/image2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 Id="rId3" Type="http://schemas.openxmlformats.org/officeDocument/2006/relationships/image" Target="../media/image2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 Id="rId3" Type="http://schemas.openxmlformats.org/officeDocument/2006/relationships/image" Target="../media/image2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0.xml"/><Relationship Id="rId3" Type="http://schemas.openxmlformats.org/officeDocument/2006/relationships/image" Target="../media/image2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 Id="rId3" Type="http://schemas.openxmlformats.org/officeDocument/2006/relationships/image" Target="../media/image24.jpg"/><Relationship Id="rId4" Type="http://schemas.openxmlformats.org/officeDocument/2006/relationships/hyperlink" Target="https://unsplash.com/@alexas_fotos?utm_content=creditCopyText&amp;utm_medium=referral&amp;utm_source=unsplash" TargetMode="External"/><Relationship Id="rId5" Type="http://schemas.openxmlformats.org/officeDocument/2006/relationships/hyperlink" Target="https://unsplash.com/photos/brown-and-white-wooden-arrow-sign-pnGjbJEmU3o?utm_content=creditCopyText&amp;utm_medium=referral&amp;utm_source=unsplash"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
          <p:cNvSpPr txBox="1"/>
          <p:nvPr>
            <p:ph type="ctrTitle"/>
          </p:nvPr>
        </p:nvSpPr>
        <p:spPr>
          <a:xfrm>
            <a:off x="415611" y="2608767"/>
            <a:ext cx="11360800" cy="2736800"/>
          </a:xfrm>
          <a:prstGeom prst="rect">
            <a:avLst/>
          </a:prstGeom>
          <a:noFill/>
          <a:ln>
            <a:noFill/>
          </a:ln>
        </p:spPr>
        <p:txBody>
          <a:bodyPr anchorCtr="0" anchor="t" bIns="121900" lIns="121900" spcFirstLastPara="1" rIns="121900" wrap="square" tIns="121900">
            <a:noAutofit/>
          </a:bodyPr>
          <a:lstStyle/>
          <a:p>
            <a:pPr indent="0" lvl="0" marL="0" rtl="0" algn="l">
              <a:lnSpc>
                <a:spcPct val="88000"/>
              </a:lnSpc>
              <a:spcBef>
                <a:spcPts val="0"/>
              </a:spcBef>
              <a:spcAft>
                <a:spcPts val="0"/>
              </a:spcAft>
              <a:buSzPts val="5900"/>
              <a:buFont typeface="Arial"/>
              <a:buNone/>
            </a:pPr>
            <a:r>
              <a:rPr b="1" lang="en-US" sz="6000">
                <a:solidFill>
                  <a:schemeClr val="lt1"/>
                </a:solidFill>
                <a:latin typeface="Arial"/>
                <a:ea typeface="Arial"/>
                <a:cs typeface="Arial"/>
                <a:sym typeface="Arial"/>
              </a:rPr>
              <a:t>Open Institutional Publishing: ‘Walking the Walk’ </a:t>
            </a:r>
            <a:endParaRPr>
              <a:solidFill>
                <a:schemeClr val="lt1"/>
              </a:solidFill>
            </a:endParaRPr>
          </a:p>
        </p:txBody>
      </p:sp>
      <p:sp>
        <p:nvSpPr>
          <p:cNvPr id="147" name="Google Shape;147;p1"/>
          <p:cNvSpPr txBox="1"/>
          <p:nvPr>
            <p:ph idx="4294967295" type="title"/>
          </p:nvPr>
        </p:nvSpPr>
        <p:spPr>
          <a:xfrm>
            <a:off x="5877984" y="1371601"/>
            <a:ext cx="6314016" cy="1646767"/>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Clr>
                <a:schemeClr val="dk1"/>
              </a:buClr>
              <a:buSzPts val="1250"/>
              <a:buFont typeface="Play"/>
              <a:buNone/>
            </a:pPr>
            <a:r>
              <a:t/>
            </a:r>
            <a:endParaRPr sz="2800">
              <a:solidFill>
                <a:schemeClr val="lt1"/>
              </a:solidFill>
            </a:endParaRPr>
          </a:p>
        </p:txBody>
      </p:sp>
      <p:sp>
        <p:nvSpPr>
          <p:cNvPr id="148" name="Google Shape;148;p1"/>
          <p:cNvSpPr txBox="1"/>
          <p:nvPr/>
        </p:nvSpPr>
        <p:spPr>
          <a:xfrm>
            <a:off x="616449" y="5619964"/>
            <a:ext cx="6667929"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lt1"/>
                </a:solidFill>
                <a:latin typeface="Arial"/>
                <a:ea typeface="Arial"/>
                <a:cs typeface="Arial"/>
                <a:sym typeface="Arial"/>
              </a:rPr>
              <a:t>Sarah Thompson, Assistant Director: Content and Open Research</a:t>
            </a:r>
            <a:endParaRPr/>
          </a:p>
          <a:p>
            <a:pPr indent="0" lvl="0" marL="0" marR="0" rtl="0" algn="l">
              <a:spcBef>
                <a:spcPts val="0"/>
              </a:spcBef>
              <a:spcAft>
                <a:spcPts val="0"/>
              </a:spcAft>
              <a:buNone/>
            </a:pPr>
            <a:r>
              <a:rPr lang="en-US" sz="1800">
                <a:solidFill>
                  <a:schemeClr val="lt1"/>
                </a:solidFill>
                <a:latin typeface="Arial"/>
                <a:ea typeface="Arial"/>
                <a:cs typeface="Arial"/>
                <a:sym typeface="Arial"/>
              </a:rPr>
              <a:t>OIPA Symposium – 10 June 2024</a:t>
            </a:r>
            <a:endParaRPr sz="1800">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Play"/>
              <a:buNone/>
            </a:pPr>
            <a:r>
              <a:rPr lang="en-US"/>
              <a:t>About the University of York</a:t>
            </a:r>
            <a:endParaRPr/>
          </a:p>
        </p:txBody>
      </p:sp>
      <p:pic>
        <p:nvPicPr>
          <p:cNvPr descr="Buildings by the lake on the University of York campus" id="155" name="Google Shape;155;p2"/>
          <p:cNvPicPr preferRelativeResize="0"/>
          <p:nvPr>
            <p:ph idx="1" type="body"/>
          </p:nvPr>
        </p:nvPicPr>
        <p:blipFill rotWithShape="1">
          <a:blip r:embed="rId3">
            <a:alphaModFix/>
          </a:blip>
          <a:srcRect b="0" l="0" r="0" t="0"/>
          <a:stretch/>
        </p:blipFill>
        <p:spPr>
          <a:xfrm>
            <a:off x="5183188" y="1109662"/>
            <a:ext cx="6172200" cy="4629150"/>
          </a:xfrm>
          <a:prstGeom prst="rect">
            <a:avLst/>
          </a:prstGeom>
          <a:noFill/>
          <a:ln>
            <a:noFill/>
          </a:ln>
        </p:spPr>
      </p:pic>
      <p:sp>
        <p:nvSpPr>
          <p:cNvPr id="156" name="Google Shape;156;p2"/>
          <p:cNvSpPr txBox="1"/>
          <p:nvPr>
            <p:ph idx="2" type="body"/>
          </p:nvPr>
        </p:nvSpPr>
        <p:spPr>
          <a:xfrm>
            <a:off x="698644" y="2209799"/>
            <a:ext cx="4263774" cy="4262919"/>
          </a:xfrm>
          <a:prstGeom prst="rect">
            <a:avLst/>
          </a:prstGeom>
          <a:noFill/>
          <a:ln>
            <a:noFill/>
          </a:ln>
        </p:spPr>
        <p:txBody>
          <a:bodyPr anchorCtr="0" anchor="t" bIns="45700" lIns="91425" spcFirstLastPara="1" rIns="91425" wrap="square" tIns="45700">
            <a:normAutofit/>
          </a:bodyPr>
          <a:lstStyle/>
          <a:p>
            <a:pPr indent="-139700" lvl="0" marL="101600" rtl="0" algn="l">
              <a:lnSpc>
                <a:spcPct val="90000"/>
              </a:lnSpc>
              <a:spcBef>
                <a:spcPts val="0"/>
              </a:spcBef>
              <a:spcAft>
                <a:spcPts val="0"/>
              </a:spcAft>
              <a:buClr>
                <a:schemeClr val="dk2"/>
              </a:buClr>
              <a:buSzPts val="2200"/>
              <a:buFont typeface="Arial"/>
              <a:buChar char="•"/>
            </a:pPr>
            <a:r>
              <a:rPr b="0" i="0" lang="en-US" sz="2200" u="none" strike="noStrike">
                <a:solidFill>
                  <a:schemeClr val="dk2"/>
                </a:solidFill>
              </a:rPr>
              <a:t>Founded 1963</a:t>
            </a:r>
            <a:endParaRPr/>
          </a:p>
          <a:p>
            <a:pPr indent="-139700" lvl="0" marL="101600" rtl="0" algn="l">
              <a:lnSpc>
                <a:spcPct val="90000"/>
              </a:lnSpc>
              <a:spcBef>
                <a:spcPts val="0"/>
              </a:spcBef>
              <a:spcAft>
                <a:spcPts val="0"/>
              </a:spcAft>
              <a:buClr>
                <a:schemeClr val="dk2"/>
              </a:buClr>
              <a:buSzPts val="2200"/>
              <a:buFont typeface="Arial"/>
              <a:buChar char="•"/>
            </a:pPr>
            <a:r>
              <a:rPr b="0" i="0" lang="en-US" sz="2200" u="none" strike="noStrike">
                <a:solidFill>
                  <a:schemeClr val="dk2"/>
                </a:solidFill>
              </a:rPr>
              <a:t>“A University for Public Good”</a:t>
            </a:r>
            <a:endParaRPr/>
          </a:p>
          <a:p>
            <a:pPr indent="-139700" lvl="0" marL="101600" rtl="0" algn="l">
              <a:lnSpc>
                <a:spcPct val="90000"/>
              </a:lnSpc>
              <a:spcBef>
                <a:spcPts val="444"/>
              </a:spcBef>
              <a:spcAft>
                <a:spcPts val="0"/>
              </a:spcAft>
              <a:buClr>
                <a:schemeClr val="dk2"/>
              </a:buClr>
              <a:buSzPts val="2200"/>
              <a:buFont typeface="Arial"/>
              <a:buChar char="•"/>
            </a:pPr>
            <a:r>
              <a:rPr b="0" i="0" lang="en-US" sz="2200" u="none" strike="noStrike">
                <a:solidFill>
                  <a:schemeClr val="dk2"/>
                </a:solidFill>
              </a:rPr>
              <a:t>19,850 FTE students</a:t>
            </a:r>
            <a:endParaRPr/>
          </a:p>
          <a:p>
            <a:pPr indent="-139700" lvl="0" marL="101600" rtl="0" algn="l">
              <a:lnSpc>
                <a:spcPct val="90000"/>
              </a:lnSpc>
              <a:spcBef>
                <a:spcPts val="444"/>
              </a:spcBef>
              <a:spcAft>
                <a:spcPts val="0"/>
              </a:spcAft>
              <a:buClr>
                <a:schemeClr val="dk2"/>
              </a:buClr>
              <a:buSzPts val="2200"/>
              <a:buFont typeface="Arial"/>
              <a:buChar char="•"/>
            </a:pPr>
            <a:r>
              <a:rPr b="0" i="0" lang="en-US" sz="2200" u="none" strike="noStrike">
                <a:solidFill>
                  <a:schemeClr val="dk2"/>
                </a:solidFill>
              </a:rPr>
              <a:t>30+ departments, schools and research centres in humanities, social sciences, science; 3 faculties</a:t>
            </a:r>
            <a:endParaRPr/>
          </a:p>
          <a:p>
            <a:pPr indent="-139700" lvl="0" marL="101600" rtl="0" algn="l">
              <a:lnSpc>
                <a:spcPct val="90000"/>
              </a:lnSpc>
              <a:spcBef>
                <a:spcPts val="444"/>
              </a:spcBef>
              <a:spcAft>
                <a:spcPts val="0"/>
              </a:spcAft>
              <a:buClr>
                <a:schemeClr val="dk2"/>
              </a:buClr>
              <a:buSzPts val="2200"/>
              <a:buFont typeface="Arial"/>
              <a:buChar char="•"/>
            </a:pPr>
            <a:r>
              <a:rPr lang="en-US" sz="2200">
                <a:solidFill>
                  <a:schemeClr val="dk2"/>
                </a:solidFill>
              </a:rPr>
              <a:t>Focus on both teaching and research</a:t>
            </a:r>
            <a:endParaRPr/>
          </a:p>
          <a:p>
            <a:pPr indent="-139700" lvl="0" marL="101600" rtl="0" algn="l">
              <a:lnSpc>
                <a:spcPct val="90000"/>
              </a:lnSpc>
              <a:spcBef>
                <a:spcPts val="444"/>
              </a:spcBef>
              <a:spcAft>
                <a:spcPts val="0"/>
              </a:spcAft>
              <a:buClr>
                <a:schemeClr val="dk2"/>
              </a:buClr>
              <a:buSzPts val="2200"/>
              <a:buFont typeface="Arial"/>
              <a:buChar char="•"/>
            </a:pPr>
            <a:r>
              <a:rPr b="0" i="0" lang="en-US" sz="2200" u="none" strike="noStrike">
                <a:solidFill>
                  <a:schemeClr val="dk2"/>
                </a:solidFill>
              </a:rPr>
              <a:t>Member of Russell Group; White Rose Consortium; N8 Research Partnership; Worldwide Universities Network</a:t>
            </a:r>
            <a:endParaRPr sz="22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3"/>
          <p:cNvSpPr txBox="1"/>
          <p:nvPr>
            <p:ph type="title"/>
          </p:nvPr>
        </p:nvSpPr>
        <p:spPr>
          <a:xfrm>
            <a:off x="838200" y="365125"/>
            <a:ext cx="10515600" cy="1325563"/>
          </a:xfrm>
          <a:prstGeom prst="rect">
            <a:avLst/>
          </a:prstGeom>
          <a:solidFill>
            <a:srgbClr val="92D05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6000"/>
              <a:buFont typeface="Play"/>
              <a:buNone/>
            </a:pPr>
            <a:r>
              <a:rPr lang="en-US" sz="6000">
                <a:solidFill>
                  <a:schemeClr val="lt1"/>
                </a:solidFill>
              </a:rPr>
              <a:t>Library Strategic Roadmap</a:t>
            </a:r>
            <a:endParaRPr sz="6000">
              <a:solidFill>
                <a:schemeClr val="lt1"/>
              </a:solidFill>
            </a:endParaRPr>
          </a:p>
        </p:txBody>
      </p:sp>
      <p:sp>
        <p:nvSpPr>
          <p:cNvPr id="163" name="Google Shape;163;p3"/>
          <p:cNvSpPr txBox="1"/>
          <p:nvPr>
            <p:ph idx="1" type="body"/>
          </p:nvPr>
        </p:nvSpPr>
        <p:spPr>
          <a:xfrm>
            <a:off x="838200" y="3267182"/>
            <a:ext cx="5181600" cy="2909780"/>
          </a:xfrm>
          <a:prstGeom prst="rect">
            <a:avLst/>
          </a:prstGeom>
          <a:solidFill>
            <a:srgbClr val="B3E5A0"/>
          </a:solidFill>
          <a:ln>
            <a:noFill/>
          </a:ln>
        </p:spPr>
        <p:txBody>
          <a:bodyPr anchorCtr="0" anchor="t" bIns="45700" lIns="91425" spcFirstLastPara="1" rIns="91425" wrap="square" tIns="45700">
            <a:normAutofit/>
          </a:bodyPr>
          <a:lstStyle/>
          <a:p>
            <a:pPr indent="0" lvl="0" marL="228600" rtl="0" algn="l">
              <a:lnSpc>
                <a:spcPct val="90000"/>
              </a:lnSpc>
              <a:spcBef>
                <a:spcPts val="0"/>
              </a:spcBef>
              <a:spcAft>
                <a:spcPts val="0"/>
              </a:spcAft>
              <a:buClr>
                <a:schemeClr val="dk1"/>
              </a:buClr>
              <a:buSzPts val="3200"/>
              <a:buNone/>
            </a:pPr>
            <a:r>
              <a:rPr lang="en-US" sz="3200"/>
              <a:t>Open Research</a:t>
            </a:r>
            <a:endParaRPr/>
          </a:p>
          <a:p>
            <a:pPr indent="0" lvl="0" marL="228600" rtl="0" algn="l">
              <a:lnSpc>
                <a:spcPct val="90000"/>
              </a:lnSpc>
              <a:spcBef>
                <a:spcPts val="1000"/>
              </a:spcBef>
              <a:spcAft>
                <a:spcPts val="0"/>
              </a:spcAft>
              <a:buClr>
                <a:schemeClr val="dk1"/>
              </a:buClr>
              <a:buSzPts val="2400"/>
              <a:buNone/>
            </a:pPr>
            <a:r>
              <a:rPr lang="en-US" sz="2400"/>
              <a:t>Provide leadership and expertise in open research at the university, and work collaboratively with the wider sector to develop and support sustainable open research initiatives and infrastructure</a:t>
            </a:r>
            <a:endParaRPr sz="2400"/>
          </a:p>
        </p:txBody>
      </p:sp>
      <p:sp>
        <p:nvSpPr>
          <p:cNvPr id="164" name="Google Shape;164;p3"/>
          <p:cNvSpPr txBox="1"/>
          <p:nvPr>
            <p:ph idx="2" type="body"/>
          </p:nvPr>
        </p:nvSpPr>
        <p:spPr>
          <a:xfrm>
            <a:off x="6172200" y="3267180"/>
            <a:ext cx="5181600" cy="2909781"/>
          </a:xfrm>
          <a:prstGeom prst="rect">
            <a:avLst/>
          </a:prstGeom>
          <a:solidFill>
            <a:srgbClr val="B3E5A0"/>
          </a:solidFill>
          <a:ln>
            <a:noFill/>
          </a:ln>
        </p:spPr>
        <p:txBody>
          <a:bodyPr anchorCtr="0" anchor="t" bIns="45700" lIns="91425" spcFirstLastPara="1" rIns="91425" wrap="square" tIns="45700">
            <a:normAutofit/>
          </a:bodyPr>
          <a:lstStyle/>
          <a:p>
            <a:pPr indent="0" lvl="0" marL="228600" rtl="0" algn="l">
              <a:lnSpc>
                <a:spcPct val="90000"/>
              </a:lnSpc>
              <a:spcBef>
                <a:spcPts val="0"/>
              </a:spcBef>
              <a:spcAft>
                <a:spcPts val="0"/>
              </a:spcAft>
              <a:buClr>
                <a:schemeClr val="dk1"/>
              </a:buClr>
              <a:buSzPts val="3200"/>
              <a:buNone/>
            </a:pPr>
            <a:r>
              <a:rPr lang="en-US" sz="3200"/>
              <a:t>Open Access Publishing</a:t>
            </a:r>
            <a:endParaRPr/>
          </a:p>
          <a:p>
            <a:pPr indent="0" lvl="0" marL="228600" rtl="0" algn="l">
              <a:lnSpc>
                <a:spcPct val="90000"/>
              </a:lnSpc>
              <a:spcBef>
                <a:spcPts val="1000"/>
              </a:spcBef>
              <a:spcAft>
                <a:spcPts val="0"/>
              </a:spcAft>
              <a:buClr>
                <a:schemeClr val="dk1"/>
              </a:buClr>
              <a:buSzPts val="2400"/>
              <a:buNone/>
            </a:pPr>
            <a:r>
              <a:rPr lang="en-US" sz="2400"/>
              <a:t>Have an even stronger focus on supporting open access publishing and open educational resources, and invest in the development of White Rose University Press and repositories</a:t>
            </a:r>
            <a:endParaRPr sz="2400"/>
          </a:p>
        </p:txBody>
      </p:sp>
      <p:sp>
        <p:nvSpPr>
          <p:cNvPr id="165" name="Google Shape;165;p3"/>
          <p:cNvSpPr txBox="1"/>
          <p:nvPr/>
        </p:nvSpPr>
        <p:spPr>
          <a:xfrm>
            <a:off x="838200" y="2006600"/>
            <a:ext cx="10515600" cy="830997"/>
          </a:xfrm>
          <a:prstGeom prst="rect">
            <a:avLst/>
          </a:prstGeom>
          <a:solidFill>
            <a:schemeClr val="lt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400" u="none" strike="noStrike">
                <a:solidFill>
                  <a:schemeClr val="dk1"/>
                </a:solidFill>
                <a:latin typeface="Libre Franklin"/>
                <a:ea typeface="Libre Franklin"/>
                <a:cs typeface="Libre Franklin"/>
                <a:sym typeface="Libre Franklin"/>
              </a:rPr>
              <a:t>In response to the University strategy, and its vision of York as a </a:t>
            </a:r>
            <a:r>
              <a:rPr b="1" i="0" lang="en-US" sz="2400" u="none" strike="noStrike">
                <a:solidFill>
                  <a:schemeClr val="accent3"/>
                </a:solidFill>
                <a:latin typeface="Libre Franklin"/>
                <a:ea typeface="Libre Franklin"/>
                <a:cs typeface="Libre Franklin"/>
                <a:sym typeface="Libre Franklin"/>
              </a:rPr>
              <a:t>University of Public Good</a:t>
            </a:r>
            <a:r>
              <a:rPr b="0" i="0" lang="en-US" sz="2400" u="none" strike="noStrike">
                <a:solidFill>
                  <a:srgbClr val="000000"/>
                </a:solidFill>
                <a:latin typeface="Libre Franklin"/>
                <a:ea typeface="Libre Franklin"/>
                <a:cs typeface="Libre Franklin"/>
                <a:sym typeface="Libre Franklin"/>
              </a:rPr>
              <a:t>, </a:t>
            </a:r>
            <a:r>
              <a:rPr b="0" i="0" lang="en-US" sz="2400" u="none" strike="noStrike">
                <a:solidFill>
                  <a:schemeClr val="dk1"/>
                </a:solidFill>
                <a:latin typeface="Libre Franklin"/>
                <a:ea typeface="Libre Franklin"/>
                <a:cs typeface="Libre Franklin"/>
                <a:sym typeface="Libre Franklin"/>
              </a:rPr>
              <a:t>we have reaffirmed our commitment to open</a:t>
            </a:r>
            <a:endParaRPr sz="240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4"/>
          <p:cNvSpPr txBox="1"/>
          <p:nvPr>
            <p:ph type="ctrTitle"/>
          </p:nvPr>
        </p:nvSpPr>
        <p:spPr>
          <a:xfrm>
            <a:off x="415611" y="2608767"/>
            <a:ext cx="11360800" cy="27368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Clr>
                <a:schemeClr val="dk1"/>
              </a:buClr>
              <a:buSzPts val="1100"/>
              <a:buFont typeface="Arial"/>
              <a:buNone/>
            </a:pPr>
            <a:r>
              <a:rPr b="1" lang="en-US">
                <a:latin typeface="Arial"/>
                <a:ea typeface="Arial"/>
                <a:cs typeface="Arial"/>
                <a:sym typeface="Arial"/>
              </a:rPr>
              <a:t>Open Research</a:t>
            </a:r>
            <a:endParaRPr b="1">
              <a:latin typeface="Arial"/>
              <a:ea typeface="Arial"/>
              <a:cs typeface="Arial"/>
              <a:sym typeface="Arial"/>
            </a:endParaRPr>
          </a:p>
          <a:p>
            <a:pPr indent="0" lvl="0" marL="0" rtl="0" algn="l">
              <a:lnSpc>
                <a:spcPct val="100000"/>
              </a:lnSpc>
              <a:spcBef>
                <a:spcPts val="0"/>
              </a:spcBef>
              <a:spcAft>
                <a:spcPts val="0"/>
              </a:spcAft>
              <a:buClr>
                <a:schemeClr val="dk1"/>
              </a:buClr>
              <a:buSzPts val="4100"/>
              <a:buFont typeface="Arial"/>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5"/>
          <p:cNvSpPr txBox="1"/>
          <p:nvPr>
            <p:ph idx="4294967295" type="title"/>
          </p:nvPr>
        </p:nvSpPr>
        <p:spPr>
          <a:xfrm>
            <a:off x="609600" y="-609599"/>
            <a:ext cx="10744200" cy="230028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Libre Franklin Black"/>
              <a:buNone/>
            </a:pPr>
            <a:r>
              <a:rPr b="1" lang="en-US">
                <a:latin typeface="Libre Franklin Black"/>
                <a:ea typeface="Libre Franklin Black"/>
                <a:cs typeface="Libre Franklin Black"/>
                <a:sym typeface="Libre Franklin Black"/>
              </a:rPr>
              <a:t>York’s commitment to open research</a:t>
            </a:r>
            <a:endParaRPr/>
          </a:p>
        </p:txBody>
      </p:sp>
      <p:pic>
        <p:nvPicPr>
          <p:cNvPr descr="A snapshot from the web pages about the University of York's Open Research Statement." id="177" name="Google Shape;177;p5"/>
          <p:cNvPicPr preferRelativeResize="0"/>
          <p:nvPr/>
        </p:nvPicPr>
        <p:blipFill rotWithShape="1">
          <a:blip r:embed="rId3">
            <a:alphaModFix/>
          </a:blip>
          <a:srcRect b="0" l="0" r="0" t="0"/>
          <a:stretch/>
        </p:blipFill>
        <p:spPr>
          <a:xfrm>
            <a:off x="700908" y="812097"/>
            <a:ext cx="4667901" cy="3172268"/>
          </a:xfrm>
          <a:prstGeom prst="rect">
            <a:avLst/>
          </a:prstGeom>
          <a:noFill/>
          <a:ln>
            <a:noFill/>
          </a:ln>
        </p:spPr>
      </p:pic>
      <p:pic>
        <p:nvPicPr>
          <p:cNvPr descr="The logo for York Open Research Awards 2022" id="178" name="Google Shape;178;p5"/>
          <p:cNvPicPr preferRelativeResize="0"/>
          <p:nvPr/>
        </p:nvPicPr>
        <p:blipFill rotWithShape="1">
          <a:blip r:embed="rId4">
            <a:alphaModFix/>
          </a:blip>
          <a:srcRect b="0" l="0" r="0" t="0"/>
          <a:stretch/>
        </p:blipFill>
        <p:spPr>
          <a:xfrm>
            <a:off x="7242048" y="812097"/>
            <a:ext cx="3806952" cy="2438014"/>
          </a:xfrm>
          <a:prstGeom prst="rect">
            <a:avLst/>
          </a:prstGeom>
          <a:noFill/>
          <a:ln>
            <a:noFill/>
          </a:ln>
        </p:spPr>
      </p:pic>
      <p:pic>
        <p:nvPicPr>
          <p:cNvPr descr="Logo for the Open Research Advocates network at the University of York" id="179" name="Google Shape;179;p5"/>
          <p:cNvPicPr preferRelativeResize="0"/>
          <p:nvPr/>
        </p:nvPicPr>
        <p:blipFill rotWithShape="1">
          <a:blip r:embed="rId5">
            <a:alphaModFix/>
          </a:blip>
          <a:srcRect b="0" l="0" r="0" t="0"/>
          <a:stretch/>
        </p:blipFill>
        <p:spPr>
          <a:xfrm>
            <a:off x="300803" y="3909293"/>
            <a:ext cx="5468113" cy="3057952"/>
          </a:xfrm>
          <a:prstGeom prst="rect">
            <a:avLst/>
          </a:prstGeom>
          <a:noFill/>
          <a:ln>
            <a:noFill/>
          </a:ln>
        </p:spPr>
      </p:pic>
      <p:pic>
        <p:nvPicPr>
          <p:cNvPr descr="The Open Research Skills Framework was created in partnership with practitioners across the University and is intended for researchers of all levels, and across all disciplines." id="180" name="Google Shape;180;p5"/>
          <p:cNvPicPr preferRelativeResize="0"/>
          <p:nvPr/>
        </p:nvPicPr>
        <p:blipFill rotWithShape="1">
          <a:blip r:embed="rId6">
            <a:alphaModFix/>
          </a:blip>
          <a:srcRect b="0" l="0" r="0" t="0"/>
          <a:stretch/>
        </p:blipFill>
        <p:spPr>
          <a:xfrm>
            <a:off x="6090072" y="3105774"/>
            <a:ext cx="5628339" cy="37522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6"/>
          <p:cNvSpPr txBox="1"/>
          <p:nvPr>
            <p:ph type="title"/>
          </p:nvPr>
        </p:nvSpPr>
        <p:spPr>
          <a:xfrm>
            <a:off x="839788" y="457200"/>
            <a:ext cx="4584967" cy="16002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r>
              <a:rPr lang="en-US">
                <a:latin typeface="Arial"/>
                <a:ea typeface="Arial"/>
                <a:cs typeface="Arial"/>
                <a:sym typeface="Arial"/>
              </a:rPr>
              <a:t>Open Research leadership and the pivotal role of the Library</a:t>
            </a:r>
            <a:endParaRPr>
              <a:latin typeface="Arial"/>
              <a:ea typeface="Arial"/>
              <a:cs typeface="Arial"/>
              <a:sym typeface="Arial"/>
            </a:endParaRPr>
          </a:p>
        </p:txBody>
      </p:sp>
      <p:sp>
        <p:nvSpPr>
          <p:cNvPr id="187" name="Google Shape;187;p6"/>
          <p:cNvSpPr txBox="1"/>
          <p:nvPr>
            <p:ph idx="1" type="body"/>
          </p:nvPr>
        </p:nvSpPr>
        <p:spPr>
          <a:xfrm>
            <a:off x="839788" y="2057400"/>
            <a:ext cx="3932237" cy="2524874"/>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600"/>
              <a:buNone/>
            </a:pPr>
            <a:r>
              <a:t/>
            </a:r>
            <a:endParaRPr/>
          </a:p>
          <a:p>
            <a:pPr indent="-342900" lvl="0" marL="342900" rtl="0" algn="l">
              <a:lnSpc>
                <a:spcPct val="90000"/>
              </a:lnSpc>
              <a:spcBef>
                <a:spcPts val="1000"/>
              </a:spcBef>
              <a:spcAft>
                <a:spcPts val="0"/>
              </a:spcAft>
              <a:buClr>
                <a:schemeClr val="dk1"/>
              </a:buClr>
              <a:buSzPts val="2400"/>
              <a:buFont typeface="Arial"/>
              <a:buChar char="•"/>
            </a:pPr>
            <a:r>
              <a:rPr lang="en-US" sz="2400"/>
              <a:t>Engaged with open research in different ways</a:t>
            </a:r>
            <a:endParaRPr/>
          </a:p>
          <a:p>
            <a:pPr indent="-342900" lvl="0" marL="342900" rtl="0" algn="l">
              <a:lnSpc>
                <a:spcPct val="90000"/>
              </a:lnSpc>
              <a:spcBef>
                <a:spcPts val="1000"/>
              </a:spcBef>
              <a:spcAft>
                <a:spcPts val="0"/>
              </a:spcAft>
              <a:buClr>
                <a:schemeClr val="dk1"/>
              </a:buClr>
              <a:buSzPts val="2400"/>
              <a:buFont typeface="Arial"/>
              <a:buChar char="•"/>
            </a:pPr>
            <a:r>
              <a:rPr lang="en-US" sz="2400"/>
              <a:t>Have become trusted experts</a:t>
            </a:r>
            <a:endParaRPr/>
          </a:p>
          <a:p>
            <a:pPr indent="-342900" lvl="0" marL="342900" rtl="0" algn="l">
              <a:lnSpc>
                <a:spcPct val="90000"/>
              </a:lnSpc>
              <a:spcBef>
                <a:spcPts val="1000"/>
              </a:spcBef>
              <a:spcAft>
                <a:spcPts val="0"/>
              </a:spcAft>
              <a:buClr>
                <a:schemeClr val="dk1"/>
              </a:buClr>
              <a:buSzPts val="2400"/>
              <a:buFont typeface="Arial"/>
              <a:buChar char="•"/>
            </a:pPr>
            <a:r>
              <a:rPr lang="en-US" sz="2400"/>
              <a:t>Have strategic influence as a result</a:t>
            </a:r>
            <a:endParaRPr/>
          </a:p>
          <a:p>
            <a:pPr indent="0" lvl="0" marL="0" rtl="0" algn="l">
              <a:lnSpc>
                <a:spcPct val="90000"/>
              </a:lnSpc>
              <a:spcBef>
                <a:spcPts val="1000"/>
              </a:spcBef>
              <a:spcAft>
                <a:spcPts val="0"/>
              </a:spcAft>
              <a:buClr>
                <a:schemeClr val="dk1"/>
              </a:buClr>
              <a:buSzPts val="1600"/>
              <a:buNone/>
            </a:pPr>
            <a:r>
              <a:t/>
            </a:r>
            <a:endParaRPr/>
          </a:p>
          <a:p>
            <a:pPr indent="0" lvl="0" marL="0" rtl="0" algn="l">
              <a:lnSpc>
                <a:spcPct val="90000"/>
              </a:lnSpc>
              <a:spcBef>
                <a:spcPts val="1000"/>
              </a:spcBef>
              <a:spcAft>
                <a:spcPts val="0"/>
              </a:spcAft>
              <a:buClr>
                <a:schemeClr val="dk1"/>
              </a:buClr>
              <a:buSzPts val="1600"/>
              <a:buNone/>
            </a:pPr>
            <a:r>
              <a:t/>
            </a:r>
            <a:endParaRPr/>
          </a:p>
          <a:p>
            <a:pPr indent="0" lvl="0" marL="0" rtl="0" algn="l">
              <a:lnSpc>
                <a:spcPct val="90000"/>
              </a:lnSpc>
              <a:spcBef>
                <a:spcPts val="1000"/>
              </a:spcBef>
              <a:spcAft>
                <a:spcPts val="0"/>
              </a:spcAft>
              <a:buClr>
                <a:schemeClr val="dk1"/>
              </a:buClr>
              <a:buSzPts val="1600"/>
              <a:buNone/>
            </a:pPr>
            <a:r>
              <a:t/>
            </a:r>
            <a:endParaRPr/>
          </a:p>
        </p:txBody>
      </p:sp>
      <p:grpSp>
        <p:nvGrpSpPr>
          <p:cNvPr id="188" name="Google Shape;188;p6"/>
          <p:cNvGrpSpPr/>
          <p:nvPr/>
        </p:nvGrpSpPr>
        <p:grpSpPr>
          <a:xfrm>
            <a:off x="4896013" y="1087269"/>
            <a:ext cx="6142838" cy="4726402"/>
            <a:chOff x="1604145" y="367603"/>
            <a:chExt cx="6142838" cy="4726402"/>
          </a:xfrm>
        </p:grpSpPr>
        <p:sp>
          <p:nvSpPr>
            <p:cNvPr id="189" name="Google Shape;189;p6"/>
            <p:cNvSpPr/>
            <p:nvPr/>
          </p:nvSpPr>
          <p:spPr>
            <a:xfrm>
              <a:off x="3511966" y="2101551"/>
              <a:ext cx="2345675" cy="2337580"/>
            </a:xfrm>
            <a:prstGeom prst="roundRect">
              <a:avLst>
                <a:gd fmla="val 16667" name="adj"/>
              </a:avLst>
            </a:prstGeom>
            <a:solidFill>
              <a:srgbClr val="8CD87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6"/>
            <p:cNvSpPr txBox="1"/>
            <p:nvPr/>
          </p:nvSpPr>
          <p:spPr>
            <a:xfrm>
              <a:off x="3594419" y="2101559"/>
              <a:ext cx="2263500" cy="2223600"/>
            </a:xfrm>
            <a:prstGeom prst="rect">
              <a:avLst/>
            </a:prstGeom>
            <a:noFill/>
            <a:ln>
              <a:noFill/>
            </a:ln>
          </p:spPr>
          <p:txBody>
            <a:bodyPr anchorCtr="0" anchor="ctr" bIns="66025" lIns="66025" spcFirstLastPara="1" rIns="66025" wrap="square" tIns="66025">
              <a:noAutofit/>
            </a:bodyPr>
            <a:lstStyle/>
            <a:p>
              <a:pPr indent="0" lvl="0" marL="0" marR="0" rtl="0" algn="ctr">
                <a:lnSpc>
                  <a:spcPct val="90000"/>
                </a:lnSpc>
                <a:spcBef>
                  <a:spcPts val="0"/>
                </a:spcBef>
                <a:spcAft>
                  <a:spcPts val="0"/>
                </a:spcAft>
                <a:buClr>
                  <a:schemeClr val="dk1"/>
                </a:buClr>
                <a:buSzPts val="2600"/>
                <a:buFont typeface="Arial"/>
                <a:buNone/>
              </a:pPr>
              <a:r>
                <a:rPr lang="en-US" sz="2600">
                  <a:solidFill>
                    <a:schemeClr val="dk1"/>
                  </a:solidFill>
                  <a:latin typeface="Arial"/>
                  <a:ea typeface="Arial"/>
                  <a:cs typeface="Arial"/>
                  <a:sym typeface="Arial"/>
                </a:rPr>
                <a:t>LEADERSHIP</a:t>
              </a:r>
              <a:endParaRPr sz="2600">
                <a:solidFill>
                  <a:schemeClr val="dk1"/>
                </a:solidFill>
                <a:latin typeface="Arial"/>
                <a:ea typeface="Arial"/>
                <a:cs typeface="Arial"/>
                <a:sym typeface="Arial"/>
              </a:endParaRPr>
            </a:p>
          </p:txBody>
        </p:sp>
        <p:sp>
          <p:nvSpPr>
            <p:cNvPr id="191" name="Google Shape;191;p6"/>
            <p:cNvSpPr/>
            <p:nvPr/>
          </p:nvSpPr>
          <p:spPr>
            <a:xfrm rot="-5417375">
              <a:off x="4201901" y="1626961"/>
              <a:ext cx="949193" cy="0"/>
            </a:xfrm>
            <a:custGeom>
              <a:rect b="b" l="l" r="r" t="t"/>
              <a:pathLst>
                <a:path extrusionOk="0" h="120000" w="120000">
                  <a:moveTo>
                    <a:pt x="0" y="0"/>
                  </a:moveTo>
                  <a:lnTo>
                    <a:pt x="120000" y="0"/>
                  </a:lnTo>
                </a:path>
              </a:pathLst>
            </a:custGeom>
            <a:noFill/>
            <a:ln cap="flat" cmpd="sng" w="19050">
              <a:solidFill>
                <a:srgbClr val="0D4C67"/>
              </a:solidFill>
              <a:prstDash val="solid"/>
              <a:miter lim="800000"/>
              <a:headEnd len="sm" w="sm" type="none"/>
              <a:tailEnd len="sm" w="sm" type="none"/>
            </a:ln>
          </p:spPr>
        </p:sp>
        <p:sp>
          <p:nvSpPr>
            <p:cNvPr id="192" name="Google Shape;192;p6"/>
            <p:cNvSpPr/>
            <p:nvPr/>
          </p:nvSpPr>
          <p:spPr>
            <a:xfrm>
              <a:off x="3715105" y="367603"/>
              <a:ext cx="1914021" cy="784766"/>
            </a:xfrm>
            <a:prstGeom prst="roundRect">
              <a:avLst>
                <a:gd fmla="val 16667" name="adj"/>
              </a:avLst>
            </a:prstGeom>
            <a:solidFill>
              <a:srgbClr val="275316"/>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6"/>
            <p:cNvSpPr txBox="1"/>
            <p:nvPr/>
          </p:nvSpPr>
          <p:spPr>
            <a:xfrm>
              <a:off x="3753407" y="405909"/>
              <a:ext cx="1914000" cy="784800"/>
            </a:xfrm>
            <a:prstGeom prst="rect">
              <a:avLst/>
            </a:prstGeom>
            <a:noFill/>
            <a:ln>
              <a:noFill/>
            </a:ln>
          </p:spPr>
          <p:txBody>
            <a:bodyPr anchorCtr="0" anchor="ctr" bIns="78725" lIns="78725" spcFirstLastPara="1" rIns="78725" wrap="square" tIns="78725">
              <a:noAutofit/>
            </a:bodyPr>
            <a:lstStyle/>
            <a:p>
              <a:pPr indent="0" lvl="0" marL="0" marR="0" rtl="0" algn="ctr">
                <a:lnSpc>
                  <a:spcPct val="90000"/>
                </a:lnSpc>
                <a:spcBef>
                  <a:spcPts val="0"/>
                </a:spcBef>
                <a:spcAft>
                  <a:spcPts val="0"/>
                </a:spcAft>
                <a:buClr>
                  <a:schemeClr val="lt1"/>
                </a:buClr>
                <a:buSzPts val="3100"/>
                <a:buFont typeface="Arial"/>
                <a:buNone/>
              </a:pPr>
              <a:r>
                <a:rPr lang="en-US" sz="3100">
                  <a:solidFill>
                    <a:schemeClr val="lt1"/>
                  </a:solidFill>
                  <a:latin typeface="Arial"/>
                  <a:ea typeface="Arial"/>
                  <a:cs typeface="Arial"/>
                  <a:sym typeface="Arial"/>
                </a:rPr>
                <a:t>Advocacy</a:t>
              </a:r>
              <a:endParaRPr sz="3100">
                <a:solidFill>
                  <a:schemeClr val="lt1"/>
                </a:solidFill>
                <a:latin typeface="Arial"/>
                <a:ea typeface="Arial"/>
                <a:cs typeface="Arial"/>
                <a:sym typeface="Arial"/>
              </a:endParaRPr>
            </a:p>
          </p:txBody>
        </p:sp>
        <p:sp>
          <p:nvSpPr>
            <p:cNvPr id="194" name="Google Shape;194;p6"/>
            <p:cNvSpPr/>
            <p:nvPr/>
          </p:nvSpPr>
          <p:spPr>
            <a:xfrm rot="1793563">
              <a:off x="5848653" y="3978231"/>
              <a:ext cx="135142" cy="0"/>
            </a:xfrm>
            <a:custGeom>
              <a:rect b="b" l="l" r="r" t="t"/>
              <a:pathLst>
                <a:path extrusionOk="0" h="120000" w="120000">
                  <a:moveTo>
                    <a:pt x="0" y="0"/>
                  </a:moveTo>
                  <a:lnTo>
                    <a:pt x="120000" y="0"/>
                  </a:lnTo>
                </a:path>
              </a:pathLst>
            </a:custGeom>
            <a:noFill/>
            <a:ln cap="flat" cmpd="sng" w="19050">
              <a:solidFill>
                <a:srgbClr val="0D4C67"/>
              </a:solidFill>
              <a:prstDash val="solid"/>
              <a:miter lim="800000"/>
              <a:headEnd len="sm" w="sm" type="none"/>
              <a:tailEnd len="sm" w="sm" type="none"/>
            </a:ln>
          </p:spPr>
        </p:sp>
        <p:sp>
          <p:nvSpPr>
            <p:cNvPr id="195" name="Google Shape;195;p6"/>
            <p:cNvSpPr/>
            <p:nvPr/>
          </p:nvSpPr>
          <p:spPr>
            <a:xfrm>
              <a:off x="5974805" y="3961911"/>
              <a:ext cx="1720707" cy="1089152"/>
            </a:xfrm>
            <a:prstGeom prst="roundRect">
              <a:avLst>
                <a:gd fmla="val 16667" name="adj"/>
              </a:avLst>
            </a:prstGeom>
            <a:solidFill>
              <a:srgbClr val="275316"/>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6"/>
            <p:cNvSpPr txBox="1"/>
            <p:nvPr/>
          </p:nvSpPr>
          <p:spPr>
            <a:xfrm>
              <a:off x="6026183" y="4015084"/>
              <a:ext cx="1720800" cy="982800"/>
            </a:xfrm>
            <a:prstGeom prst="rect">
              <a:avLst/>
            </a:prstGeom>
            <a:noFill/>
            <a:ln>
              <a:noFill/>
            </a:ln>
          </p:spPr>
          <p:txBody>
            <a:bodyPr anchorCtr="0" anchor="ctr" bIns="71100" lIns="71100" spcFirstLastPara="1" rIns="71100" wrap="square" tIns="71100">
              <a:noAutofit/>
            </a:bodyPr>
            <a:lstStyle/>
            <a:p>
              <a:pPr indent="0" lvl="0" marL="0" marR="0" rtl="0" algn="ctr">
                <a:lnSpc>
                  <a:spcPct val="90000"/>
                </a:lnSpc>
                <a:spcBef>
                  <a:spcPts val="0"/>
                </a:spcBef>
                <a:spcAft>
                  <a:spcPts val="0"/>
                </a:spcAft>
                <a:buClr>
                  <a:schemeClr val="lt1"/>
                </a:buClr>
                <a:buSzPts val="2800"/>
                <a:buFont typeface="Arial"/>
                <a:buNone/>
              </a:pPr>
              <a:r>
                <a:rPr lang="en-US" sz="2800">
                  <a:solidFill>
                    <a:schemeClr val="lt1"/>
                  </a:solidFill>
                  <a:latin typeface="Arial"/>
                  <a:ea typeface="Arial"/>
                  <a:cs typeface="Arial"/>
                  <a:sym typeface="Arial"/>
                </a:rPr>
                <a:t>Expertise</a:t>
              </a:r>
              <a:endParaRPr sz="2800">
                <a:solidFill>
                  <a:schemeClr val="lt1"/>
                </a:solidFill>
                <a:latin typeface="Arial"/>
                <a:ea typeface="Arial"/>
                <a:cs typeface="Arial"/>
                <a:sym typeface="Arial"/>
              </a:endParaRPr>
            </a:p>
          </p:txBody>
        </p:sp>
        <p:sp>
          <p:nvSpPr>
            <p:cNvPr id="197" name="Google Shape;197;p6"/>
            <p:cNvSpPr/>
            <p:nvPr/>
          </p:nvSpPr>
          <p:spPr>
            <a:xfrm rot="8987041">
              <a:off x="3361963" y="3993884"/>
              <a:ext cx="160936" cy="0"/>
            </a:xfrm>
            <a:custGeom>
              <a:rect b="b" l="l" r="r" t="t"/>
              <a:pathLst>
                <a:path extrusionOk="0" h="120000" w="120000">
                  <a:moveTo>
                    <a:pt x="0" y="0"/>
                  </a:moveTo>
                  <a:lnTo>
                    <a:pt x="120000" y="0"/>
                  </a:lnTo>
                </a:path>
              </a:pathLst>
            </a:custGeom>
            <a:noFill/>
            <a:ln cap="flat" cmpd="sng" w="19050">
              <a:solidFill>
                <a:srgbClr val="0D4C67"/>
              </a:solidFill>
              <a:prstDash val="solid"/>
              <a:miter lim="800000"/>
              <a:headEnd len="sm" w="sm" type="none"/>
              <a:tailEnd len="sm" w="sm" type="none"/>
            </a:ln>
          </p:spPr>
        </p:sp>
        <p:sp>
          <p:nvSpPr>
            <p:cNvPr id="198" name="Google Shape;198;p6"/>
            <p:cNvSpPr/>
            <p:nvPr/>
          </p:nvSpPr>
          <p:spPr>
            <a:xfrm>
              <a:off x="1604145" y="4004853"/>
              <a:ext cx="1768750" cy="1089152"/>
            </a:xfrm>
            <a:prstGeom prst="roundRect">
              <a:avLst>
                <a:gd fmla="val 16667" name="adj"/>
              </a:avLst>
            </a:prstGeom>
            <a:solidFill>
              <a:srgbClr val="275316"/>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6"/>
            <p:cNvSpPr txBox="1"/>
            <p:nvPr/>
          </p:nvSpPr>
          <p:spPr>
            <a:xfrm>
              <a:off x="1657313" y="4058021"/>
              <a:ext cx="1662414" cy="982816"/>
            </a:xfrm>
            <a:prstGeom prst="rect">
              <a:avLst/>
            </a:prstGeom>
            <a:noFill/>
            <a:ln>
              <a:noFill/>
            </a:ln>
          </p:spPr>
          <p:txBody>
            <a:bodyPr anchorCtr="0" anchor="ctr" bIns="55875" lIns="55875" spcFirstLastPara="1" rIns="55875" wrap="square" tIns="55875">
              <a:noAutofit/>
            </a:bodyPr>
            <a:lstStyle/>
            <a:p>
              <a:pPr indent="0" lvl="0" marL="0" marR="0" rtl="0" algn="ctr">
                <a:lnSpc>
                  <a:spcPct val="90000"/>
                </a:lnSpc>
                <a:spcBef>
                  <a:spcPts val="0"/>
                </a:spcBef>
                <a:spcAft>
                  <a:spcPts val="0"/>
                </a:spcAft>
                <a:buClr>
                  <a:schemeClr val="lt1"/>
                </a:buClr>
                <a:buSzPts val="2200"/>
                <a:buFont typeface="Arial"/>
                <a:buNone/>
              </a:pPr>
              <a:r>
                <a:rPr lang="en-US" sz="2200">
                  <a:solidFill>
                    <a:schemeClr val="lt1"/>
                  </a:solidFill>
                  <a:latin typeface="Arial"/>
                  <a:ea typeface="Arial"/>
                  <a:cs typeface="Arial"/>
                  <a:sym typeface="Arial"/>
                </a:rPr>
                <a:t>Compliance</a:t>
              </a:r>
              <a:endParaRPr sz="2200">
                <a:solidFill>
                  <a:schemeClr val="lt1"/>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7"/>
          <p:cNvSpPr txBox="1"/>
          <p:nvPr>
            <p:ph type="ctrTitle"/>
          </p:nvPr>
        </p:nvSpPr>
        <p:spPr>
          <a:xfrm>
            <a:off x="415611" y="2608767"/>
            <a:ext cx="11360800" cy="27368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Clr>
                <a:schemeClr val="dk1"/>
              </a:buClr>
              <a:buSzPts val="1100"/>
              <a:buFont typeface="Arial"/>
              <a:buNone/>
            </a:pPr>
            <a:r>
              <a:rPr b="1" lang="en-US">
                <a:latin typeface="Arial"/>
                <a:ea typeface="Arial"/>
                <a:cs typeface="Arial"/>
                <a:sym typeface="Arial"/>
              </a:rPr>
              <a:t>Open Access Publishing</a:t>
            </a:r>
            <a:endParaRPr b="1">
              <a:latin typeface="Arial"/>
              <a:ea typeface="Arial"/>
              <a:cs typeface="Arial"/>
              <a:sym typeface="Arial"/>
            </a:endParaRPr>
          </a:p>
          <a:p>
            <a:pPr indent="0" lvl="0" marL="0" rtl="0" algn="l">
              <a:lnSpc>
                <a:spcPct val="100000"/>
              </a:lnSpc>
              <a:spcBef>
                <a:spcPts val="0"/>
              </a:spcBef>
              <a:spcAft>
                <a:spcPts val="0"/>
              </a:spcAft>
              <a:buClr>
                <a:schemeClr val="dk1"/>
              </a:buClr>
              <a:buSzPts val="4100"/>
              <a:buFont typeface="Arial"/>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9" name="Shape 209"/>
        <p:cNvGrpSpPr/>
        <p:nvPr/>
      </p:nvGrpSpPr>
      <p:grpSpPr>
        <a:xfrm>
          <a:off x="0" y="0"/>
          <a:ext cx="0" cy="0"/>
          <a:chOff x="0" y="0"/>
          <a:chExt cx="0" cy="0"/>
        </a:xfrm>
      </p:grpSpPr>
      <p:sp>
        <p:nvSpPr>
          <p:cNvPr id="210" name="Google Shape;210;p8"/>
          <p:cNvSpPr txBox="1"/>
          <p:nvPr>
            <p:ph idx="4294967295" type="title"/>
          </p:nvPr>
        </p:nvSpPr>
        <p:spPr>
          <a:xfrm>
            <a:off x="0" y="-1325563"/>
            <a:ext cx="10515600" cy="132556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White Rose Libraries OER Toolkit</a:t>
            </a:r>
            <a:endParaRPr/>
          </a:p>
        </p:txBody>
      </p:sp>
      <p:pic>
        <p:nvPicPr>
          <p:cNvPr id="211" name="Google Shape;211;p8"/>
          <p:cNvPicPr preferRelativeResize="0"/>
          <p:nvPr/>
        </p:nvPicPr>
        <p:blipFill rotWithShape="1">
          <a:blip r:embed="rId3">
            <a:alphaModFix/>
          </a:blip>
          <a:srcRect b="0" l="0" r="49790" t="0"/>
          <a:stretch/>
        </p:blipFill>
        <p:spPr>
          <a:xfrm>
            <a:off x="-21815" y="10"/>
            <a:ext cx="12188952" cy="685799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9"/>
          <p:cNvSpPr txBox="1"/>
          <p:nvPr>
            <p:ph idx="4294967295" type="title"/>
          </p:nvPr>
        </p:nvSpPr>
        <p:spPr>
          <a:xfrm>
            <a:off x="1032164" y="-1325563"/>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solidFill>
                  <a:schemeClr val="lt1"/>
                </a:solidFill>
              </a:rPr>
              <a:t>White Rose University Press</a:t>
            </a:r>
            <a:endParaRPr>
              <a:solidFill>
                <a:schemeClr val="lt1"/>
              </a:solidFill>
            </a:endParaRPr>
          </a:p>
        </p:txBody>
      </p:sp>
      <p:pic>
        <p:nvPicPr>
          <p:cNvPr descr="Logo for White Rose University Press from the Universities of Leeds, Sheffield and York" id="217" name="Google Shape;217;p9"/>
          <p:cNvPicPr preferRelativeResize="0"/>
          <p:nvPr/>
        </p:nvPicPr>
        <p:blipFill rotWithShape="1">
          <a:blip r:embed="rId3">
            <a:alphaModFix/>
          </a:blip>
          <a:srcRect b="0" l="99" r="89" t="0"/>
          <a:stretch/>
        </p:blipFill>
        <p:spPr>
          <a:xfrm>
            <a:off x="2854264" y="215867"/>
            <a:ext cx="6483501" cy="2930535"/>
          </a:xfrm>
          <a:prstGeom prst="rect">
            <a:avLst/>
          </a:prstGeom>
          <a:noFill/>
          <a:ln>
            <a:noFill/>
          </a:ln>
        </p:spPr>
      </p:pic>
      <p:sp>
        <p:nvSpPr>
          <p:cNvPr id="218" name="Google Shape;218;p9"/>
          <p:cNvSpPr txBox="1"/>
          <p:nvPr>
            <p:ph idx="4294967295" type="body"/>
          </p:nvPr>
        </p:nvSpPr>
        <p:spPr>
          <a:xfrm>
            <a:off x="0" y="3209925"/>
            <a:ext cx="11696700" cy="4556125"/>
          </a:xfrm>
          <a:prstGeom prst="rect">
            <a:avLst/>
          </a:prstGeom>
          <a:noFill/>
          <a:ln>
            <a:noFill/>
          </a:ln>
        </p:spPr>
        <p:txBody>
          <a:bodyPr anchorCtr="0" anchor="t" bIns="121900" lIns="121900" spcFirstLastPara="1" rIns="121900" wrap="square" tIns="121900">
            <a:noAutofit/>
          </a:bodyPr>
          <a:lstStyle/>
          <a:p>
            <a:pPr indent="-457188" lvl="0" marL="609585" marR="0" rtl="0" algn="l">
              <a:lnSpc>
                <a:spcPct val="100000"/>
              </a:lnSpc>
              <a:spcBef>
                <a:spcPts val="0"/>
              </a:spcBef>
              <a:spcAft>
                <a:spcPts val="0"/>
              </a:spcAft>
              <a:buClr>
                <a:srgbClr val="38761D"/>
              </a:buClr>
              <a:buSzPts val="1800"/>
              <a:buFont typeface="Trebuchet MS"/>
              <a:buChar char="✔"/>
            </a:pPr>
            <a:r>
              <a:rPr b="1" i="0" lang="en-US" sz="2400" u="none" cap="none" strike="noStrike">
                <a:solidFill>
                  <a:srgbClr val="000000"/>
                </a:solidFill>
                <a:latin typeface="Libre Franklin"/>
                <a:ea typeface="Libre Franklin"/>
                <a:cs typeface="Libre Franklin"/>
                <a:sym typeface="Libre Franklin"/>
              </a:rPr>
              <a:t>A fully Open Access library-led academic publisher </a:t>
            </a:r>
            <a:endParaRPr b="1" i="0" sz="2400" u="none" cap="none" strike="noStrike">
              <a:solidFill>
                <a:srgbClr val="000000"/>
              </a:solidFill>
              <a:latin typeface="Libre Franklin"/>
              <a:ea typeface="Libre Franklin"/>
              <a:cs typeface="Libre Franklin"/>
              <a:sym typeface="Libre Franklin"/>
            </a:endParaRPr>
          </a:p>
          <a:p>
            <a:pPr indent="-457188" lvl="0" marL="609585" marR="0" rtl="0" algn="l">
              <a:lnSpc>
                <a:spcPct val="100000"/>
              </a:lnSpc>
              <a:spcBef>
                <a:spcPts val="0"/>
              </a:spcBef>
              <a:spcAft>
                <a:spcPts val="0"/>
              </a:spcAft>
              <a:buClr>
                <a:srgbClr val="38761D"/>
              </a:buClr>
              <a:buSzPts val="1800"/>
              <a:buFont typeface="Trebuchet MS"/>
              <a:buChar char="✔"/>
            </a:pPr>
            <a:r>
              <a:rPr b="1" i="0" lang="en-US" sz="2400" u="none" cap="none" strike="noStrike">
                <a:solidFill>
                  <a:srgbClr val="000000"/>
                </a:solidFill>
                <a:latin typeface="Libre Franklin"/>
                <a:ea typeface="Libre Franklin"/>
                <a:cs typeface="Libre Franklin"/>
                <a:sym typeface="Libre Franklin"/>
              </a:rPr>
              <a:t>Publishes research monographs and journals (and want to publish textbooks)</a:t>
            </a:r>
            <a:endParaRPr b="1" i="0" sz="2400" u="none" cap="none" strike="noStrike">
              <a:solidFill>
                <a:srgbClr val="000000"/>
              </a:solidFill>
              <a:latin typeface="Libre Franklin"/>
              <a:ea typeface="Libre Franklin"/>
              <a:cs typeface="Libre Franklin"/>
              <a:sym typeface="Libre Franklin"/>
            </a:endParaRPr>
          </a:p>
          <a:p>
            <a:pPr indent="-457188" lvl="0" marL="609585" marR="0" rtl="0" algn="l">
              <a:lnSpc>
                <a:spcPct val="100000"/>
              </a:lnSpc>
              <a:spcBef>
                <a:spcPts val="0"/>
              </a:spcBef>
              <a:spcAft>
                <a:spcPts val="0"/>
              </a:spcAft>
              <a:buClr>
                <a:srgbClr val="38761D"/>
              </a:buClr>
              <a:buSzPts val="1800"/>
              <a:buFont typeface="Trebuchet MS"/>
              <a:buChar char="✔"/>
            </a:pPr>
            <a:r>
              <a:rPr b="1" i="0" lang="en-US" sz="2400" u="none" cap="none" strike="noStrike">
                <a:solidFill>
                  <a:srgbClr val="000000"/>
                </a:solidFill>
                <a:latin typeface="Libre Franklin"/>
                <a:ea typeface="Libre Franklin"/>
                <a:cs typeface="Libre Franklin"/>
                <a:sym typeface="Libre Franklin"/>
              </a:rPr>
              <a:t>Scope and strategy set by library-led Management Board</a:t>
            </a:r>
            <a:endParaRPr b="1" i="0" sz="2400" u="none" cap="none" strike="noStrike">
              <a:solidFill>
                <a:srgbClr val="000000"/>
              </a:solidFill>
              <a:latin typeface="Libre Franklin"/>
              <a:ea typeface="Libre Franklin"/>
              <a:cs typeface="Libre Franklin"/>
              <a:sym typeface="Libre Franklin"/>
            </a:endParaRPr>
          </a:p>
          <a:p>
            <a:pPr indent="-457188" lvl="0" marL="609585" marR="0" rtl="0" algn="l">
              <a:lnSpc>
                <a:spcPct val="100000"/>
              </a:lnSpc>
              <a:spcBef>
                <a:spcPts val="0"/>
              </a:spcBef>
              <a:spcAft>
                <a:spcPts val="0"/>
              </a:spcAft>
              <a:buClr>
                <a:srgbClr val="38761D"/>
              </a:buClr>
              <a:buSzPts val="1800"/>
              <a:buFont typeface="Trebuchet MS"/>
              <a:buChar char="✔"/>
            </a:pPr>
            <a:r>
              <a:rPr b="1" i="0" lang="en-US" sz="2400" u="none" cap="none" strike="noStrike">
                <a:solidFill>
                  <a:srgbClr val="000000"/>
                </a:solidFill>
                <a:latin typeface="Libre Franklin"/>
                <a:ea typeface="Libre Franklin"/>
                <a:cs typeface="Libre Franklin"/>
                <a:sym typeface="Libre Franklin"/>
              </a:rPr>
              <a:t>Commissioning by an academic-led Editorial Board, based on peer review</a:t>
            </a:r>
            <a:endParaRPr b="1" i="0" sz="2400" u="none" cap="none" strike="noStrike">
              <a:solidFill>
                <a:srgbClr val="000000"/>
              </a:solidFill>
              <a:latin typeface="Libre Franklin"/>
              <a:ea typeface="Libre Franklin"/>
              <a:cs typeface="Libre Franklin"/>
              <a:sym typeface="Libre Franklin"/>
            </a:endParaRPr>
          </a:p>
          <a:p>
            <a:pPr indent="-457188" lvl="0" marL="609585" marR="0" rtl="0" algn="l">
              <a:lnSpc>
                <a:spcPct val="100000"/>
              </a:lnSpc>
              <a:spcBef>
                <a:spcPts val="0"/>
              </a:spcBef>
              <a:spcAft>
                <a:spcPts val="0"/>
              </a:spcAft>
              <a:buClr>
                <a:srgbClr val="38761D"/>
              </a:buClr>
              <a:buSzPts val="1800"/>
              <a:buFont typeface="Trebuchet MS"/>
              <a:buChar char="✔"/>
            </a:pPr>
            <a:r>
              <a:rPr b="1" i="0" lang="en-US" sz="2400" u="none" cap="none" strike="noStrike">
                <a:solidFill>
                  <a:srgbClr val="000000"/>
                </a:solidFill>
                <a:latin typeface="Libre Franklin"/>
                <a:ea typeface="Libre Franklin"/>
                <a:cs typeface="Libre Franklin"/>
                <a:sym typeface="Libre Franklin"/>
              </a:rPr>
              <a:t>Offer support for OA more widely, through local sessions and advice for academics wanting to engage with OA, and initiatives such as the Jisc New University Press toolkit and the (new) Open Institutional Publishing Association</a:t>
            </a:r>
            <a:endParaRPr b="1" i="0" sz="2400" u="none" cap="none" strike="noStrike">
              <a:solidFill>
                <a:srgbClr val="000000"/>
              </a:solidFill>
              <a:latin typeface="Libre Franklin"/>
              <a:ea typeface="Libre Franklin"/>
              <a:cs typeface="Libre Franklin"/>
              <a:sym typeface="Libre Frankli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3" name="Shape 223"/>
        <p:cNvGrpSpPr/>
        <p:nvPr/>
      </p:nvGrpSpPr>
      <p:grpSpPr>
        <a:xfrm>
          <a:off x="0" y="0"/>
          <a:ext cx="0" cy="0"/>
          <a:chOff x="0" y="0"/>
          <a:chExt cx="0" cy="0"/>
        </a:xfrm>
      </p:grpSpPr>
      <p:pic>
        <p:nvPicPr>
          <p:cNvPr descr="Woman talking through megaphone" id="224" name="Google Shape;224;p10"/>
          <p:cNvPicPr preferRelativeResize="0"/>
          <p:nvPr/>
        </p:nvPicPr>
        <p:blipFill rotWithShape="1">
          <a:blip r:embed="rId3">
            <a:alphaModFix/>
          </a:blip>
          <a:srcRect b="13164" l="0" r="0" t="2566"/>
          <a:stretch/>
        </p:blipFill>
        <p:spPr>
          <a:xfrm>
            <a:off x="20" y="10"/>
            <a:ext cx="12191980" cy="6857990"/>
          </a:xfrm>
          <a:prstGeom prst="rect">
            <a:avLst/>
          </a:prstGeom>
          <a:noFill/>
          <a:ln>
            <a:noFill/>
          </a:ln>
        </p:spPr>
      </p:pic>
      <p:sp>
        <p:nvSpPr>
          <p:cNvPr id="225" name="Google Shape;225;p10"/>
          <p:cNvSpPr/>
          <p:nvPr/>
        </p:nvSpPr>
        <p:spPr>
          <a:xfrm>
            <a:off x="0" y="5320142"/>
            <a:ext cx="12192000" cy="736551"/>
          </a:xfrm>
          <a:prstGeom prst="rect">
            <a:avLst/>
          </a:prstGeom>
          <a:solidFill>
            <a:schemeClr val="lt1">
              <a:alpha val="9294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6" name="Google Shape;226;p10"/>
          <p:cNvSpPr txBox="1"/>
          <p:nvPr>
            <p:ph type="title"/>
          </p:nvPr>
        </p:nvSpPr>
        <p:spPr>
          <a:xfrm>
            <a:off x="523875" y="5317240"/>
            <a:ext cx="11210925" cy="74483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Font typeface="Impact"/>
              <a:buNone/>
            </a:pPr>
            <a:r>
              <a:rPr lang="en-US" sz="3600">
                <a:solidFill>
                  <a:srgbClr val="262626"/>
                </a:solidFill>
                <a:latin typeface="Impact"/>
                <a:ea typeface="Impact"/>
                <a:cs typeface="Impact"/>
                <a:sym typeface="Impact"/>
              </a:rPr>
              <a:t>Key Challenge #1: Building a reputation</a:t>
            </a:r>
            <a:endParaRPr/>
          </a:p>
        </p:txBody>
      </p:sp>
      <p:cxnSp>
        <p:nvCxnSpPr>
          <p:cNvPr id="227" name="Google Shape;227;p10"/>
          <p:cNvCxnSpPr/>
          <p:nvPr/>
        </p:nvCxnSpPr>
        <p:spPr>
          <a:xfrm>
            <a:off x="0" y="5241983"/>
            <a:ext cx="12192000" cy="0"/>
          </a:xfrm>
          <a:prstGeom prst="straightConnector1">
            <a:avLst/>
          </a:prstGeom>
          <a:noFill/>
          <a:ln cap="flat" cmpd="sng" w="41275">
            <a:solidFill>
              <a:schemeClr val="lt1">
                <a:alpha val="89803"/>
              </a:schemeClr>
            </a:solidFill>
            <a:prstDash val="solid"/>
            <a:miter lim="800000"/>
            <a:headEnd len="sm" w="sm" type="none"/>
            <a:tailEnd len="sm" w="sm" type="none"/>
          </a:ln>
        </p:spPr>
      </p:cxnSp>
      <p:cxnSp>
        <p:nvCxnSpPr>
          <p:cNvPr id="228" name="Google Shape;228;p10"/>
          <p:cNvCxnSpPr/>
          <p:nvPr/>
        </p:nvCxnSpPr>
        <p:spPr>
          <a:xfrm>
            <a:off x="0" y="6134852"/>
            <a:ext cx="12192000" cy="0"/>
          </a:xfrm>
          <a:prstGeom prst="straightConnector1">
            <a:avLst/>
          </a:prstGeom>
          <a:noFill/>
          <a:ln cap="flat" cmpd="sng" w="41275">
            <a:solidFill>
              <a:schemeClr val="lt1">
                <a:alpha val="89803"/>
              </a:schemeClr>
            </a:solidFill>
            <a:prstDash val="solid"/>
            <a:miter lim="800000"/>
            <a:headEnd len="sm" w="sm" type="none"/>
            <a:tailEnd len="sm" w="sm" type="none"/>
          </a:ln>
        </p:spPr>
      </p:cxnSp>
      <p:sp>
        <p:nvSpPr>
          <p:cNvPr id="229" name="Google Shape;229;p10"/>
          <p:cNvSpPr txBox="1"/>
          <p:nvPr/>
        </p:nvSpPr>
        <p:spPr>
          <a:xfrm>
            <a:off x="6129337" y="1104900"/>
            <a:ext cx="4133850" cy="3170099"/>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4000"/>
              <a:buFont typeface="Arial"/>
              <a:buChar char="•"/>
            </a:pPr>
            <a:r>
              <a:rPr lang="en-US" sz="4000">
                <a:solidFill>
                  <a:schemeClr val="dk1"/>
                </a:solidFill>
                <a:latin typeface="Oswald"/>
                <a:ea typeface="Oswald"/>
                <a:cs typeface="Oswald"/>
                <a:sym typeface="Oswald"/>
              </a:rPr>
              <a:t>Time</a:t>
            </a:r>
            <a:endParaRPr/>
          </a:p>
          <a:p>
            <a:pPr indent="-285750" lvl="0" marL="285750" marR="0" rtl="0" algn="l">
              <a:spcBef>
                <a:spcPts val="0"/>
              </a:spcBef>
              <a:spcAft>
                <a:spcPts val="0"/>
              </a:spcAft>
              <a:buClr>
                <a:schemeClr val="dk1"/>
              </a:buClr>
              <a:buSzPts val="4000"/>
              <a:buFont typeface="Arial"/>
              <a:buChar char="•"/>
            </a:pPr>
            <a:r>
              <a:rPr lang="en-US" sz="4000">
                <a:solidFill>
                  <a:schemeClr val="dk1"/>
                </a:solidFill>
                <a:latin typeface="Oswald"/>
                <a:ea typeface="Oswald"/>
                <a:cs typeface="Oswald"/>
                <a:sym typeface="Oswald"/>
              </a:rPr>
              <a:t>Academic Culture</a:t>
            </a:r>
            <a:endParaRPr/>
          </a:p>
          <a:p>
            <a:pPr indent="-285750" lvl="0" marL="285750" marR="0" rtl="0" algn="l">
              <a:spcBef>
                <a:spcPts val="0"/>
              </a:spcBef>
              <a:spcAft>
                <a:spcPts val="0"/>
              </a:spcAft>
              <a:buClr>
                <a:schemeClr val="dk1"/>
              </a:buClr>
              <a:buSzPts val="4000"/>
              <a:buFont typeface="Arial"/>
              <a:buChar char="•"/>
            </a:pPr>
            <a:r>
              <a:rPr lang="en-US" sz="4000">
                <a:solidFill>
                  <a:schemeClr val="dk1"/>
                </a:solidFill>
                <a:latin typeface="Oswald"/>
                <a:ea typeface="Oswald"/>
                <a:cs typeface="Oswald"/>
                <a:sym typeface="Oswald"/>
              </a:rPr>
              <a:t>Misunderstandings</a:t>
            </a:r>
            <a:endParaRPr/>
          </a:p>
          <a:p>
            <a:pPr indent="-285750" lvl="0" marL="285750" marR="0" rtl="0" algn="l">
              <a:spcBef>
                <a:spcPts val="0"/>
              </a:spcBef>
              <a:spcAft>
                <a:spcPts val="0"/>
              </a:spcAft>
              <a:buClr>
                <a:schemeClr val="dk1"/>
              </a:buClr>
              <a:buSzPts val="4000"/>
              <a:buFont typeface="Arial"/>
              <a:buChar char="•"/>
            </a:pPr>
            <a:r>
              <a:rPr lang="en-US" sz="4000">
                <a:solidFill>
                  <a:schemeClr val="dk1"/>
                </a:solidFill>
                <a:latin typeface="Oswald"/>
                <a:ea typeface="Oswald"/>
                <a:cs typeface="Oswald"/>
                <a:sym typeface="Oswald"/>
              </a:rPr>
              <a:t>Prestige</a:t>
            </a:r>
            <a:endParaRPr/>
          </a:p>
          <a:p>
            <a:pPr indent="-285750" lvl="0" marL="285750" marR="0" rtl="0" algn="l">
              <a:spcBef>
                <a:spcPts val="0"/>
              </a:spcBef>
              <a:spcAft>
                <a:spcPts val="0"/>
              </a:spcAft>
              <a:buClr>
                <a:schemeClr val="dk1"/>
              </a:buClr>
              <a:buSzPts val="4000"/>
              <a:buFont typeface="Arial"/>
              <a:buChar char="•"/>
            </a:pPr>
            <a:r>
              <a:rPr lang="en-US" sz="4000">
                <a:solidFill>
                  <a:schemeClr val="dk1"/>
                </a:solidFill>
                <a:latin typeface="Oswald"/>
                <a:ea typeface="Oswald"/>
                <a:cs typeface="Oswald"/>
                <a:sym typeface="Oswald"/>
              </a:rPr>
              <a:t>Mistrust</a:t>
            </a:r>
            <a:endParaRPr sz="4000">
              <a:solidFill>
                <a:schemeClr val="dk1"/>
              </a:solidFill>
              <a:latin typeface="Oswald"/>
              <a:ea typeface="Oswald"/>
              <a:cs typeface="Oswald"/>
              <a:sym typeface="Oswa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4" name="Shape 234"/>
        <p:cNvGrpSpPr/>
        <p:nvPr/>
      </p:nvGrpSpPr>
      <p:grpSpPr>
        <a:xfrm>
          <a:off x="0" y="0"/>
          <a:ext cx="0" cy="0"/>
          <a:chOff x="0" y="0"/>
          <a:chExt cx="0" cy="0"/>
        </a:xfrm>
      </p:grpSpPr>
      <p:pic>
        <p:nvPicPr>
          <p:cNvPr descr="A jar full of coins and a plant" id="235" name="Google Shape;235;p11"/>
          <p:cNvPicPr preferRelativeResize="0"/>
          <p:nvPr/>
        </p:nvPicPr>
        <p:blipFill rotWithShape="1">
          <a:blip r:embed="rId3">
            <a:alphaModFix/>
          </a:blip>
          <a:srcRect b="0" l="0" r="0" t="15730"/>
          <a:stretch/>
        </p:blipFill>
        <p:spPr>
          <a:xfrm>
            <a:off x="20" y="10"/>
            <a:ext cx="12191980" cy="6857990"/>
          </a:xfrm>
          <a:prstGeom prst="rect">
            <a:avLst/>
          </a:prstGeom>
          <a:noFill/>
          <a:ln>
            <a:noFill/>
          </a:ln>
        </p:spPr>
      </p:pic>
      <p:sp>
        <p:nvSpPr>
          <p:cNvPr id="236" name="Google Shape;236;p11"/>
          <p:cNvSpPr/>
          <p:nvPr/>
        </p:nvSpPr>
        <p:spPr>
          <a:xfrm>
            <a:off x="0" y="5320142"/>
            <a:ext cx="12192000" cy="736551"/>
          </a:xfrm>
          <a:prstGeom prst="rect">
            <a:avLst/>
          </a:prstGeom>
          <a:solidFill>
            <a:schemeClr val="lt1">
              <a:alpha val="9294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7" name="Google Shape;237;p11"/>
          <p:cNvSpPr txBox="1"/>
          <p:nvPr>
            <p:ph type="title"/>
          </p:nvPr>
        </p:nvSpPr>
        <p:spPr>
          <a:xfrm>
            <a:off x="523875" y="5317240"/>
            <a:ext cx="11210925" cy="74483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Font typeface="Impact"/>
              <a:buNone/>
            </a:pPr>
            <a:r>
              <a:rPr lang="en-US" sz="3600">
                <a:solidFill>
                  <a:srgbClr val="262626"/>
                </a:solidFill>
                <a:latin typeface="Impact"/>
                <a:ea typeface="Impact"/>
                <a:cs typeface="Impact"/>
                <a:sym typeface="Impact"/>
              </a:rPr>
              <a:t>Key Challenge #2: OA revenue models</a:t>
            </a:r>
            <a:endParaRPr/>
          </a:p>
        </p:txBody>
      </p:sp>
      <p:cxnSp>
        <p:nvCxnSpPr>
          <p:cNvPr id="238" name="Google Shape;238;p11"/>
          <p:cNvCxnSpPr/>
          <p:nvPr/>
        </p:nvCxnSpPr>
        <p:spPr>
          <a:xfrm>
            <a:off x="0" y="5241983"/>
            <a:ext cx="12192000" cy="0"/>
          </a:xfrm>
          <a:prstGeom prst="straightConnector1">
            <a:avLst/>
          </a:prstGeom>
          <a:noFill/>
          <a:ln cap="flat" cmpd="sng" w="41275">
            <a:solidFill>
              <a:schemeClr val="lt1">
                <a:alpha val="89803"/>
              </a:schemeClr>
            </a:solidFill>
            <a:prstDash val="solid"/>
            <a:miter lim="800000"/>
            <a:headEnd len="sm" w="sm" type="none"/>
            <a:tailEnd len="sm" w="sm" type="none"/>
          </a:ln>
        </p:spPr>
      </p:cxnSp>
      <p:cxnSp>
        <p:nvCxnSpPr>
          <p:cNvPr id="239" name="Google Shape;239;p11"/>
          <p:cNvCxnSpPr/>
          <p:nvPr/>
        </p:nvCxnSpPr>
        <p:spPr>
          <a:xfrm>
            <a:off x="0" y="6134852"/>
            <a:ext cx="12192000" cy="0"/>
          </a:xfrm>
          <a:prstGeom prst="straightConnector1">
            <a:avLst/>
          </a:prstGeom>
          <a:noFill/>
          <a:ln cap="flat" cmpd="sng" w="41275">
            <a:solidFill>
              <a:schemeClr val="lt1">
                <a:alpha val="89803"/>
              </a:schemeClr>
            </a:solidFill>
            <a:prstDash val="solid"/>
            <a:miter lim="800000"/>
            <a:headEnd len="sm" w="sm" type="none"/>
            <a:tailEnd len="sm" w="sm" type="none"/>
          </a:ln>
        </p:spPr>
      </p:cxnSp>
      <p:sp>
        <p:nvSpPr>
          <p:cNvPr id="240" name="Google Shape;240;p11"/>
          <p:cNvSpPr txBox="1"/>
          <p:nvPr>
            <p:ph idx="11" type="ftr"/>
          </p:nvPr>
        </p:nvSpPr>
        <p:spPr>
          <a:xfrm>
            <a:off x="0" y="6356350"/>
            <a:ext cx="81534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888888"/>
              </a:buClr>
              <a:buSzPts val="1400"/>
              <a:buFont typeface="Calibri"/>
              <a:buNone/>
            </a:pPr>
            <a:r>
              <a:t/>
            </a:r>
            <a:endParaRPr>
              <a:solidFill>
                <a:schemeClr val="lt1"/>
              </a:solidFill>
            </a:endParaRPr>
          </a:p>
          <a:p>
            <a:pPr indent="0" lvl="0" marL="0" rtl="0" algn="l">
              <a:lnSpc>
                <a:spcPct val="100000"/>
              </a:lnSpc>
              <a:spcBef>
                <a:spcPts val="0"/>
              </a:spcBef>
              <a:spcAft>
                <a:spcPts val="0"/>
              </a:spcAft>
              <a:buClr>
                <a:schemeClr val="lt1"/>
              </a:buClr>
              <a:buSzPts val="1400"/>
              <a:buFont typeface="Calibri"/>
              <a:buNone/>
            </a:pPr>
            <a:r>
              <a:rPr lang="en-US">
                <a:solidFill>
                  <a:schemeClr val="lt1"/>
                </a:solidFill>
              </a:rPr>
              <a:t>Photo by Towfiqu barbhuiya on Unsplash </a:t>
            </a:r>
            <a:endParaRPr>
              <a:solidFill>
                <a:schemeClr val="lt1"/>
              </a:solidFill>
            </a:endParaRPr>
          </a:p>
        </p:txBody>
      </p:sp>
      <p:sp>
        <p:nvSpPr>
          <p:cNvPr id="241" name="Google Shape;241;p11"/>
          <p:cNvSpPr txBox="1"/>
          <p:nvPr/>
        </p:nvSpPr>
        <p:spPr>
          <a:xfrm>
            <a:off x="523875" y="358839"/>
            <a:ext cx="5572125" cy="4031873"/>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Oswald"/>
                <a:ea typeface="Oswald"/>
                <a:cs typeface="Oswald"/>
                <a:sym typeface="Oswald"/>
              </a:rPr>
              <a:t>We are not for profit</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Oswald"/>
                <a:ea typeface="Oswald"/>
                <a:cs typeface="Oswald"/>
                <a:sym typeface="Oswald"/>
              </a:rPr>
              <a:t>We are subsidised by our university libraries</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Oswald"/>
                <a:ea typeface="Oswald"/>
                <a:cs typeface="Oswald"/>
                <a:sym typeface="Oswald"/>
              </a:rPr>
              <a:t>We want to grow but stay small</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Oswald"/>
                <a:ea typeface="Oswald"/>
                <a:cs typeface="Oswald"/>
                <a:sym typeface="Oswald"/>
              </a:rPr>
              <a:t>We operate on a per-project basis</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Oswald"/>
                <a:ea typeface="Oswald"/>
                <a:cs typeface="Oswald"/>
                <a:sym typeface="Oswald"/>
              </a:rPr>
              <a:t>We aim to diversify our revenue streams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2"/>
          <p:cNvSpPr txBox="1"/>
          <p:nvPr>
            <p:ph type="ctrTitle"/>
          </p:nvPr>
        </p:nvSpPr>
        <p:spPr>
          <a:xfrm>
            <a:off x="415611" y="2608767"/>
            <a:ext cx="11360800" cy="27368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Clr>
                <a:schemeClr val="dk1"/>
              </a:buClr>
              <a:buSzPts val="1100"/>
              <a:buFont typeface="Arial"/>
              <a:buNone/>
            </a:pPr>
            <a:r>
              <a:rPr b="1" lang="en-US">
                <a:latin typeface="Arial"/>
                <a:ea typeface="Arial"/>
                <a:cs typeface="Arial"/>
                <a:sym typeface="Arial"/>
              </a:rPr>
              <a:t>Financial Planning</a:t>
            </a:r>
            <a:endParaRPr b="1">
              <a:latin typeface="Arial"/>
              <a:ea typeface="Arial"/>
              <a:cs typeface="Arial"/>
              <a:sym typeface="Arial"/>
            </a:endParaRPr>
          </a:p>
          <a:p>
            <a:pPr indent="0" lvl="0" marL="0" rtl="0" algn="l">
              <a:lnSpc>
                <a:spcPct val="100000"/>
              </a:lnSpc>
              <a:spcBef>
                <a:spcPts val="0"/>
              </a:spcBef>
              <a:spcAft>
                <a:spcPts val="0"/>
              </a:spcAft>
              <a:buClr>
                <a:schemeClr val="dk1"/>
              </a:buClr>
              <a:buSzPts val="4100"/>
              <a:buFont typeface="Arial"/>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1" name="Shape 251"/>
        <p:cNvGrpSpPr/>
        <p:nvPr/>
      </p:nvGrpSpPr>
      <p:grpSpPr>
        <a:xfrm>
          <a:off x="0" y="0"/>
          <a:ext cx="0" cy="0"/>
          <a:chOff x="0" y="0"/>
          <a:chExt cx="0" cy="0"/>
        </a:xfrm>
      </p:grpSpPr>
      <p:pic>
        <p:nvPicPr>
          <p:cNvPr descr="A high angle view of people in a building" id="252" name="Google Shape;252;p13"/>
          <p:cNvPicPr preferRelativeResize="0"/>
          <p:nvPr>
            <p:ph idx="1" type="body"/>
          </p:nvPr>
        </p:nvPicPr>
        <p:blipFill rotWithShape="1">
          <a:blip r:embed="rId3">
            <a:alphaModFix/>
          </a:blip>
          <a:srcRect b="7545" l="0" r="0" t="8185"/>
          <a:stretch/>
        </p:blipFill>
        <p:spPr>
          <a:xfrm>
            <a:off x="20" y="10"/>
            <a:ext cx="12191980" cy="6857990"/>
          </a:xfrm>
          <a:prstGeom prst="rect">
            <a:avLst/>
          </a:prstGeom>
          <a:noFill/>
          <a:ln>
            <a:noFill/>
          </a:ln>
        </p:spPr>
      </p:pic>
      <p:sp>
        <p:nvSpPr>
          <p:cNvPr id="253" name="Google Shape;253;p13"/>
          <p:cNvSpPr/>
          <p:nvPr/>
        </p:nvSpPr>
        <p:spPr>
          <a:xfrm>
            <a:off x="0" y="5320142"/>
            <a:ext cx="12192000" cy="736551"/>
          </a:xfrm>
          <a:prstGeom prst="rect">
            <a:avLst/>
          </a:prstGeom>
          <a:solidFill>
            <a:schemeClr val="lt1">
              <a:alpha val="9294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4" name="Google Shape;254;p13"/>
          <p:cNvSpPr txBox="1"/>
          <p:nvPr>
            <p:ph type="title"/>
          </p:nvPr>
        </p:nvSpPr>
        <p:spPr>
          <a:xfrm>
            <a:off x="523875" y="5317240"/>
            <a:ext cx="11210925" cy="74483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3600"/>
              <a:buFont typeface="Libre Franklin"/>
              <a:buNone/>
            </a:pPr>
            <a:r>
              <a:rPr lang="en-US" sz="3600">
                <a:solidFill>
                  <a:srgbClr val="262626"/>
                </a:solidFill>
                <a:latin typeface="Libre Franklin"/>
                <a:ea typeface="Libre Franklin"/>
                <a:cs typeface="Libre Franklin"/>
                <a:sym typeface="Libre Franklin"/>
              </a:rPr>
              <a:t>Do our Actions and Decisions reflect our Values?</a:t>
            </a:r>
            <a:endParaRPr/>
          </a:p>
        </p:txBody>
      </p:sp>
      <p:cxnSp>
        <p:nvCxnSpPr>
          <p:cNvPr id="255" name="Google Shape;255;p13"/>
          <p:cNvCxnSpPr/>
          <p:nvPr/>
        </p:nvCxnSpPr>
        <p:spPr>
          <a:xfrm>
            <a:off x="0" y="5241983"/>
            <a:ext cx="12192000" cy="0"/>
          </a:xfrm>
          <a:prstGeom prst="straightConnector1">
            <a:avLst/>
          </a:prstGeom>
          <a:noFill/>
          <a:ln cap="flat" cmpd="sng" w="41275">
            <a:solidFill>
              <a:schemeClr val="lt1">
                <a:alpha val="89803"/>
              </a:schemeClr>
            </a:solidFill>
            <a:prstDash val="solid"/>
            <a:miter lim="800000"/>
            <a:headEnd len="sm" w="sm" type="none"/>
            <a:tailEnd len="sm" w="sm" type="none"/>
          </a:ln>
        </p:spPr>
      </p:cxnSp>
      <p:cxnSp>
        <p:nvCxnSpPr>
          <p:cNvPr id="256" name="Google Shape;256;p13"/>
          <p:cNvCxnSpPr/>
          <p:nvPr/>
        </p:nvCxnSpPr>
        <p:spPr>
          <a:xfrm>
            <a:off x="0" y="6134852"/>
            <a:ext cx="12192000" cy="0"/>
          </a:xfrm>
          <a:prstGeom prst="straightConnector1">
            <a:avLst/>
          </a:prstGeom>
          <a:noFill/>
          <a:ln cap="flat" cmpd="sng" w="41275">
            <a:solidFill>
              <a:schemeClr val="lt1">
                <a:alpha val="89803"/>
              </a:schemeClr>
            </a:solidFill>
            <a:prstDash val="solid"/>
            <a:miter lim="800000"/>
            <a:headEnd len="sm" w="sm" type="none"/>
            <a:tailEnd len="sm" w="sm" type="none"/>
          </a:ln>
        </p:spPr>
      </p:cxnSp>
      <p:sp>
        <p:nvSpPr>
          <p:cNvPr id="257" name="Google Shape;257;p13"/>
          <p:cNvSpPr txBox="1"/>
          <p:nvPr>
            <p:ph idx="11" type="ftr"/>
          </p:nvPr>
        </p:nvSpPr>
        <p:spPr>
          <a:xfrm>
            <a:off x="0" y="6356350"/>
            <a:ext cx="2552281"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solidFill>
                  <a:schemeClr val="lt1"/>
                </a:solidFill>
              </a:rPr>
              <a:t>Photo by Chris Barbalis on Unsplash</a:t>
            </a:r>
            <a:endParaRPr>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latin typeface="Arial"/>
                <a:ea typeface="Arial"/>
                <a:cs typeface="Arial"/>
                <a:sym typeface="Arial"/>
              </a:rPr>
              <a:t>Decision Making Guided by Principles</a:t>
            </a:r>
            <a:endParaRPr>
              <a:latin typeface="Arial"/>
              <a:ea typeface="Arial"/>
              <a:cs typeface="Arial"/>
              <a:sym typeface="Arial"/>
            </a:endParaRPr>
          </a:p>
        </p:txBody>
      </p:sp>
      <p:pic>
        <p:nvPicPr>
          <p:cNvPr id="264" name="Google Shape;264;p14"/>
          <p:cNvPicPr preferRelativeResize="0"/>
          <p:nvPr>
            <p:ph idx="1" type="body"/>
          </p:nvPr>
        </p:nvPicPr>
        <p:blipFill rotWithShape="1">
          <a:blip r:embed="rId3">
            <a:alphaModFix/>
          </a:blip>
          <a:srcRect b="0" l="0" r="0" t="0"/>
          <a:stretch/>
        </p:blipFill>
        <p:spPr>
          <a:xfrm>
            <a:off x="6307647" y="3284617"/>
            <a:ext cx="5247594" cy="2487748"/>
          </a:xfrm>
          <a:prstGeom prst="rect">
            <a:avLst/>
          </a:prstGeom>
          <a:noFill/>
          <a:ln>
            <a:noFill/>
          </a:ln>
        </p:spPr>
      </p:pic>
      <p:pic>
        <p:nvPicPr>
          <p:cNvPr descr="Logo for Fund to Mission, the model devised by University of Michigan Press." id="265" name="Google Shape;265;p14"/>
          <p:cNvPicPr preferRelativeResize="0"/>
          <p:nvPr/>
        </p:nvPicPr>
        <p:blipFill rotWithShape="1">
          <a:blip r:embed="rId4">
            <a:alphaModFix/>
          </a:blip>
          <a:srcRect b="0" l="0" r="0" t="0"/>
          <a:stretch/>
        </p:blipFill>
        <p:spPr>
          <a:xfrm>
            <a:off x="300998" y="1991854"/>
            <a:ext cx="2251332" cy="2067747"/>
          </a:xfrm>
          <a:prstGeom prst="rect">
            <a:avLst/>
          </a:prstGeom>
          <a:noFill/>
          <a:ln>
            <a:noFill/>
          </a:ln>
        </p:spPr>
      </p:pic>
      <p:pic>
        <p:nvPicPr>
          <p:cNvPr descr="The logo for Direct to Open, the model adopted by MIT Press." id="266" name="Google Shape;266;p14"/>
          <p:cNvPicPr preferRelativeResize="0"/>
          <p:nvPr/>
        </p:nvPicPr>
        <p:blipFill rotWithShape="1">
          <a:blip r:embed="rId5">
            <a:alphaModFix/>
          </a:blip>
          <a:srcRect b="0" l="0" r="0" t="0"/>
          <a:stretch/>
        </p:blipFill>
        <p:spPr>
          <a:xfrm>
            <a:off x="2706302" y="3025727"/>
            <a:ext cx="2251332" cy="1502764"/>
          </a:xfrm>
          <a:prstGeom prst="rect">
            <a:avLst/>
          </a:prstGeom>
          <a:noFill/>
          <a:ln>
            <a:noFill/>
          </a:ln>
        </p:spPr>
      </p:pic>
      <p:pic>
        <p:nvPicPr>
          <p:cNvPr descr="Logo for Opening the Future, the model being used by Central European University Press and Liverpool University Press." id="267" name="Google Shape;267;p14"/>
          <p:cNvPicPr preferRelativeResize="0"/>
          <p:nvPr/>
        </p:nvPicPr>
        <p:blipFill rotWithShape="1">
          <a:blip r:embed="rId6">
            <a:alphaModFix/>
          </a:blip>
          <a:srcRect b="0" l="0" r="0" t="0"/>
          <a:stretch/>
        </p:blipFill>
        <p:spPr>
          <a:xfrm>
            <a:off x="3867957" y="1690688"/>
            <a:ext cx="2251332" cy="1005058"/>
          </a:xfrm>
          <a:prstGeom prst="rect">
            <a:avLst/>
          </a:prstGeom>
          <a:noFill/>
          <a:ln>
            <a:noFill/>
          </a:ln>
        </p:spPr>
      </p:pic>
      <p:pic>
        <p:nvPicPr>
          <p:cNvPr descr="Logo for the Open Book Collective." id="268" name="Google Shape;268;p14"/>
          <p:cNvPicPr preferRelativeResize="0"/>
          <p:nvPr/>
        </p:nvPicPr>
        <p:blipFill rotWithShape="1">
          <a:blip r:embed="rId7">
            <a:alphaModFix/>
          </a:blip>
          <a:srcRect b="0" l="0" r="0" t="0"/>
          <a:stretch/>
        </p:blipFill>
        <p:spPr>
          <a:xfrm>
            <a:off x="770231" y="4881321"/>
            <a:ext cx="4545452" cy="1493838"/>
          </a:xfrm>
          <a:prstGeom prst="rect">
            <a:avLst/>
          </a:prstGeom>
          <a:noFill/>
          <a:ln>
            <a:noFill/>
          </a:ln>
        </p:spPr>
      </p:pic>
      <p:pic>
        <p:nvPicPr>
          <p:cNvPr descr="Logo for Open Book Publishers." id="269" name="Google Shape;269;p14"/>
          <p:cNvPicPr preferRelativeResize="0"/>
          <p:nvPr/>
        </p:nvPicPr>
        <p:blipFill rotWithShape="1">
          <a:blip r:embed="rId8">
            <a:alphaModFix/>
          </a:blip>
          <a:srcRect b="0" l="0" r="0" t="0"/>
          <a:stretch/>
        </p:blipFill>
        <p:spPr>
          <a:xfrm>
            <a:off x="7198378" y="2061505"/>
            <a:ext cx="2251332" cy="60256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4" name="Shape 274"/>
        <p:cNvGrpSpPr/>
        <p:nvPr/>
      </p:nvGrpSpPr>
      <p:grpSpPr>
        <a:xfrm>
          <a:off x="0" y="0"/>
          <a:ext cx="0" cy="0"/>
          <a:chOff x="0" y="0"/>
          <a:chExt cx="0" cy="0"/>
        </a:xfrm>
      </p:grpSpPr>
      <p:sp>
        <p:nvSpPr>
          <p:cNvPr id="275" name="Google Shape;275;p15"/>
          <p:cNvSpPr/>
          <p:nvPr/>
        </p:nvSpPr>
        <p:spPr>
          <a:xfrm>
            <a:off x="-1" y="0"/>
            <a:ext cx="12191999"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6" name="Google Shape;276;p15"/>
          <p:cNvSpPr/>
          <p:nvPr/>
        </p:nvSpPr>
        <p:spPr>
          <a:xfrm>
            <a:off x="1" y="0"/>
            <a:ext cx="8522446" cy="2285999"/>
          </a:xfrm>
          <a:prstGeom prst="rect">
            <a:avLst/>
          </a:prstGeom>
          <a:solidFill>
            <a:schemeClr val="lt1"/>
          </a:solidFill>
          <a:ln>
            <a:noFill/>
          </a:ln>
          <a:effectLst>
            <a:outerShdw blurRad="596900" sx="90000" rotWithShape="0" algn="t" dir="7140000" dist="304800" sy="90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7" name="Google Shape;277;p15"/>
          <p:cNvSpPr txBox="1"/>
          <p:nvPr>
            <p:ph type="title"/>
          </p:nvPr>
        </p:nvSpPr>
        <p:spPr>
          <a:xfrm>
            <a:off x="355600" y="350196"/>
            <a:ext cx="5270500" cy="162452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800"/>
              <a:buFont typeface="Arial"/>
              <a:buNone/>
            </a:pPr>
            <a:r>
              <a:rPr lang="en-US" sz="4800">
                <a:latin typeface="Arial"/>
                <a:ea typeface="Arial"/>
                <a:cs typeface="Arial"/>
                <a:sym typeface="Arial"/>
              </a:rPr>
              <a:t>…Even when under pressure</a:t>
            </a:r>
            <a:endParaRPr/>
          </a:p>
        </p:txBody>
      </p:sp>
      <p:sp>
        <p:nvSpPr>
          <p:cNvPr id="278" name="Google Shape;278;p15"/>
          <p:cNvSpPr txBox="1"/>
          <p:nvPr>
            <p:ph idx="2" type="body"/>
          </p:nvPr>
        </p:nvSpPr>
        <p:spPr>
          <a:xfrm>
            <a:off x="355600" y="2743200"/>
            <a:ext cx="5270500" cy="3613149"/>
          </a:xfrm>
          <a:prstGeom prst="rect">
            <a:avLst/>
          </a:prstGeom>
          <a:noFill/>
          <a:ln>
            <a:noFill/>
          </a:ln>
        </p:spPr>
        <p:txBody>
          <a:bodyPr anchorCtr="0" anchor="ctr" bIns="45700" lIns="91425" spcFirstLastPara="1" rIns="91425" wrap="square" tIns="45700">
            <a:noAutofit/>
          </a:bodyPr>
          <a:lstStyle/>
          <a:p>
            <a:pPr indent="-228600" lvl="0" marL="285750" rtl="0" algn="l">
              <a:lnSpc>
                <a:spcPct val="90000"/>
              </a:lnSpc>
              <a:spcBef>
                <a:spcPts val="0"/>
              </a:spcBef>
              <a:spcAft>
                <a:spcPts val="0"/>
              </a:spcAft>
              <a:buClr>
                <a:schemeClr val="dk1"/>
              </a:buClr>
              <a:buSzPts val="2400"/>
              <a:buFont typeface="Arial"/>
              <a:buChar char="•"/>
            </a:pPr>
            <a:r>
              <a:rPr lang="en-US" sz="2400"/>
              <a:t>Developing a principles-led purchasing strategy for ALL library content</a:t>
            </a:r>
            <a:endParaRPr/>
          </a:p>
          <a:p>
            <a:pPr indent="-228600" lvl="0" marL="285750" rtl="0" algn="l">
              <a:lnSpc>
                <a:spcPct val="90000"/>
              </a:lnSpc>
              <a:spcBef>
                <a:spcPts val="1000"/>
              </a:spcBef>
              <a:spcAft>
                <a:spcPts val="0"/>
              </a:spcAft>
              <a:buClr>
                <a:schemeClr val="dk1"/>
              </a:buClr>
              <a:buSzPts val="2400"/>
              <a:buFont typeface="Arial"/>
              <a:buChar char="•"/>
            </a:pPr>
            <a:r>
              <a:rPr lang="en-US" sz="2400"/>
              <a:t>Financial challenges providing an immediate test of our new approach</a:t>
            </a:r>
            <a:endParaRPr/>
          </a:p>
          <a:p>
            <a:pPr indent="-228600" lvl="0" marL="285750" rtl="0" algn="l">
              <a:lnSpc>
                <a:spcPct val="90000"/>
              </a:lnSpc>
              <a:spcBef>
                <a:spcPts val="1000"/>
              </a:spcBef>
              <a:spcAft>
                <a:spcPts val="0"/>
              </a:spcAft>
              <a:buClr>
                <a:schemeClr val="dk1"/>
              </a:buClr>
              <a:buSzPts val="2400"/>
              <a:buFont typeface="Arial"/>
              <a:buChar char="•"/>
            </a:pPr>
            <a:r>
              <a:rPr lang="en-US" sz="2400"/>
              <a:t>Pragmatism combined with Principles</a:t>
            </a:r>
            <a:endParaRPr/>
          </a:p>
          <a:p>
            <a:pPr indent="-228600" lvl="0" marL="285750" rtl="0" algn="l">
              <a:lnSpc>
                <a:spcPct val="90000"/>
              </a:lnSpc>
              <a:spcBef>
                <a:spcPts val="1000"/>
              </a:spcBef>
              <a:spcAft>
                <a:spcPts val="0"/>
              </a:spcAft>
              <a:buClr>
                <a:schemeClr val="dk1"/>
              </a:buClr>
              <a:buSzPts val="2400"/>
              <a:buFont typeface="Arial"/>
              <a:buChar char="•"/>
            </a:pPr>
            <a:r>
              <a:rPr lang="en-US" sz="2400"/>
              <a:t>Greater clarity for our academics AND for publishers / suppliers</a:t>
            </a:r>
            <a:endParaRPr sz="2400"/>
          </a:p>
        </p:txBody>
      </p:sp>
      <p:pic>
        <p:nvPicPr>
          <p:cNvPr descr="A lizard's foot on a log&#10;&#10;Description automatically generated" id="279" name="Google Shape;279;p15"/>
          <p:cNvPicPr preferRelativeResize="0"/>
          <p:nvPr>
            <p:ph idx="1" type="body"/>
          </p:nvPr>
        </p:nvPicPr>
        <p:blipFill rotWithShape="1">
          <a:blip r:embed="rId3">
            <a:alphaModFix/>
          </a:blip>
          <a:srcRect b="-2" l="25094" r="15505" t="0"/>
          <a:stretch/>
        </p:blipFill>
        <p:spPr>
          <a:xfrm>
            <a:off x="6096000" y="1"/>
            <a:ext cx="6102825" cy="6858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84" name="Shape 284"/>
        <p:cNvGrpSpPr/>
        <p:nvPr/>
      </p:nvGrpSpPr>
      <p:grpSpPr>
        <a:xfrm>
          <a:off x="0" y="0"/>
          <a:ext cx="0" cy="0"/>
          <a:chOff x="0" y="0"/>
          <a:chExt cx="0" cy="0"/>
        </a:xfrm>
      </p:grpSpPr>
      <p:pic>
        <p:nvPicPr>
          <p:cNvPr descr="A picture of piles of colourful books" id="285" name="Google Shape;285;p16"/>
          <p:cNvPicPr preferRelativeResize="0"/>
          <p:nvPr/>
        </p:nvPicPr>
        <p:blipFill rotWithShape="1">
          <a:blip r:embed="rId3">
            <a:alphaModFix/>
          </a:blip>
          <a:srcRect b="10811" l="0" r="0" t="4918"/>
          <a:stretch/>
        </p:blipFill>
        <p:spPr>
          <a:xfrm>
            <a:off x="20" y="1282"/>
            <a:ext cx="12191980" cy="6856718"/>
          </a:xfrm>
          <a:prstGeom prst="rect">
            <a:avLst/>
          </a:prstGeom>
          <a:noFill/>
          <a:ln>
            <a:noFill/>
          </a:ln>
        </p:spPr>
      </p:pic>
      <p:sp>
        <p:nvSpPr>
          <p:cNvPr id="286" name="Google Shape;286;p16"/>
          <p:cNvSpPr txBox="1"/>
          <p:nvPr>
            <p:ph type="title"/>
          </p:nvPr>
        </p:nvSpPr>
        <p:spPr>
          <a:xfrm>
            <a:off x="1524000" y="2551839"/>
            <a:ext cx="9144000" cy="1754326"/>
          </a:xfrm>
          <a:prstGeom prst="rect">
            <a:avLst/>
          </a:prstGeom>
          <a:solidFill>
            <a:srgbClr val="000000">
              <a:alpha val="80000"/>
            </a:srgbClr>
          </a:solidFill>
          <a:ln cap="sq" cmpd="thinThick" w="279400">
            <a:solidFill>
              <a:srgbClr val="262626">
                <a:alpha val="89803"/>
              </a:srgbClr>
            </a:solidFill>
            <a:prstDash val="solid"/>
            <a:miter lim="800000"/>
            <a:headEnd len="sm" w="sm" type="none"/>
            <a:tailEnd len="sm" w="sm" type="none"/>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FFFF"/>
              </a:buClr>
              <a:buSzPts val="6000"/>
              <a:buFont typeface="Libre Franklin"/>
              <a:buNone/>
            </a:pPr>
            <a:r>
              <a:rPr lang="en-US" sz="6000">
                <a:solidFill>
                  <a:srgbClr val="FFFFFF"/>
                </a:solidFill>
                <a:latin typeface="Libre Franklin"/>
                <a:ea typeface="Libre Franklin"/>
                <a:cs typeface="Libre Franklin"/>
                <a:sym typeface="Libre Franklin"/>
              </a:rPr>
              <a:t>Bibliodiversity</a:t>
            </a:r>
            <a:endParaRPr sz="6000">
              <a:solidFill>
                <a:srgbClr val="FFFFFF"/>
              </a:solidFill>
              <a:latin typeface="Libre Franklin"/>
              <a:ea typeface="Libre Franklin"/>
              <a:cs typeface="Libre Franklin"/>
              <a:sym typeface="Libre Franklin"/>
            </a:endParaRPr>
          </a:p>
        </p:txBody>
      </p:sp>
      <p:sp>
        <p:nvSpPr>
          <p:cNvPr id="287" name="Google Shape;287;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lang="en-US">
                <a:solidFill>
                  <a:srgbClr val="FFFFFF"/>
                </a:solidFill>
              </a:rPr>
              <a:t>Photo by Ed Robertson on Unsplash</a:t>
            </a:r>
            <a:endParaRPr>
              <a:solidFill>
                <a:srgbClr val="FFFF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2" name="Shape 292"/>
        <p:cNvGrpSpPr/>
        <p:nvPr/>
      </p:nvGrpSpPr>
      <p:grpSpPr>
        <a:xfrm>
          <a:off x="0" y="0"/>
          <a:ext cx="0" cy="0"/>
          <a:chOff x="0" y="0"/>
          <a:chExt cx="0" cy="0"/>
        </a:xfrm>
      </p:grpSpPr>
      <p:pic>
        <p:nvPicPr>
          <p:cNvPr id="293" name="Google Shape;293;p17"/>
          <p:cNvPicPr preferRelativeResize="0"/>
          <p:nvPr/>
        </p:nvPicPr>
        <p:blipFill rotWithShape="1">
          <a:blip r:embed="rId3">
            <a:alphaModFix/>
          </a:blip>
          <a:srcRect b="0" l="0" r="0" t="25000"/>
          <a:stretch/>
        </p:blipFill>
        <p:spPr>
          <a:xfrm>
            <a:off x="20" y="10"/>
            <a:ext cx="12191980" cy="6857990"/>
          </a:xfrm>
          <a:prstGeom prst="rect">
            <a:avLst/>
          </a:prstGeom>
          <a:noFill/>
          <a:ln>
            <a:noFill/>
          </a:ln>
        </p:spPr>
      </p:pic>
      <p:sp>
        <p:nvSpPr>
          <p:cNvPr id="294" name="Google Shape;294;p17"/>
          <p:cNvSpPr/>
          <p:nvPr/>
        </p:nvSpPr>
        <p:spPr>
          <a:xfrm>
            <a:off x="0" y="5320142"/>
            <a:ext cx="12192000" cy="736551"/>
          </a:xfrm>
          <a:prstGeom prst="rect">
            <a:avLst/>
          </a:prstGeom>
          <a:solidFill>
            <a:schemeClr val="lt1">
              <a:alpha val="9294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5" name="Google Shape;295;p17"/>
          <p:cNvSpPr txBox="1"/>
          <p:nvPr>
            <p:ph type="title"/>
          </p:nvPr>
        </p:nvSpPr>
        <p:spPr>
          <a:xfrm>
            <a:off x="523875" y="5317240"/>
            <a:ext cx="11210925" cy="74483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3600"/>
              <a:buFont typeface="Libre Franklin"/>
              <a:buNone/>
            </a:pPr>
            <a:r>
              <a:rPr lang="en-US" sz="3600">
                <a:solidFill>
                  <a:srgbClr val="262626"/>
                </a:solidFill>
                <a:latin typeface="Libre Franklin"/>
                <a:ea typeface="Libre Franklin"/>
                <a:cs typeface="Libre Franklin"/>
                <a:sym typeface="Libre Franklin"/>
              </a:rPr>
              <a:t>Transparency</a:t>
            </a:r>
            <a:endParaRPr sz="3600">
              <a:solidFill>
                <a:srgbClr val="262626"/>
              </a:solidFill>
              <a:latin typeface="Libre Franklin"/>
              <a:ea typeface="Libre Franklin"/>
              <a:cs typeface="Libre Franklin"/>
              <a:sym typeface="Libre Franklin"/>
            </a:endParaRPr>
          </a:p>
        </p:txBody>
      </p:sp>
      <p:cxnSp>
        <p:nvCxnSpPr>
          <p:cNvPr id="296" name="Google Shape;296;p17"/>
          <p:cNvCxnSpPr/>
          <p:nvPr/>
        </p:nvCxnSpPr>
        <p:spPr>
          <a:xfrm>
            <a:off x="0" y="5241983"/>
            <a:ext cx="12192000" cy="0"/>
          </a:xfrm>
          <a:prstGeom prst="straightConnector1">
            <a:avLst/>
          </a:prstGeom>
          <a:noFill/>
          <a:ln cap="flat" cmpd="sng" w="41275">
            <a:solidFill>
              <a:schemeClr val="lt1">
                <a:alpha val="89803"/>
              </a:schemeClr>
            </a:solidFill>
            <a:prstDash val="solid"/>
            <a:miter lim="800000"/>
            <a:headEnd len="sm" w="sm" type="none"/>
            <a:tailEnd len="sm" w="sm" type="none"/>
          </a:ln>
        </p:spPr>
      </p:cxnSp>
      <p:cxnSp>
        <p:nvCxnSpPr>
          <p:cNvPr id="297" name="Google Shape;297;p17"/>
          <p:cNvCxnSpPr/>
          <p:nvPr/>
        </p:nvCxnSpPr>
        <p:spPr>
          <a:xfrm>
            <a:off x="0" y="6134852"/>
            <a:ext cx="12192000" cy="0"/>
          </a:xfrm>
          <a:prstGeom prst="straightConnector1">
            <a:avLst/>
          </a:prstGeom>
          <a:noFill/>
          <a:ln cap="flat" cmpd="sng" w="41275">
            <a:solidFill>
              <a:schemeClr val="lt1">
                <a:alpha val="89803"/>
              </a:schemeClr>
            </a:solidFill>
            <a:prstDash val="solid"/>
            <a:miter lim="800000"/>
            <a:headEnd len="sm" w="sm" type="none"/>
            <a:tailEnd len="sm" w="sm" type="none"/>
          </a:ln>
        </p:spPr>
      </p:cxnSp>
      <p:sp>
        <p:nvSpPr>
          <p:cNvPr id="298" name="Google Shape;298;p17"/>
          <p:cNvSpPr txBox="1"/>
          <p:nvPr>
            <p:ph idx="11" type="ftr"/>
          </p:nvPr>
        </p:nvSpPr>
        <p:spPr>
          <a:xfrm>
            <a:off x="4038600" y="6356350"/>
            <a:ext cx="815338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r>
              <a:rPr lang="en-US">
                <a:solidFill>
                  <a:srgbClr val="FFFFFF"/>
                </a:solidFill>
              </a:rPr>
              <a:t>Photo by Hansjörg Keller on Unsplash</a:t>
            </a:r>
            <a:endParaRPr>
              <a:solidFill>
                <a:srgbClr val="FFFFF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18"/>
          <p:cNvSpPr txBox="1"/>
          <p:nvPr>
            <p:ph type="ctrTitle"/>
          </p:nvPr>
        </p:nvSpPr>
        <p:spPr>
          <a:xfrm>
            <a:off x="415611" y="2608767"/>
            <a:ext cx="11360800" cy="27368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Clr>
                <a:schemeClr val="dk1"/>
              </a:buClr>
              <a:buSzPts val="1100"/>
              <a:buFont typeface="Arial"/>
              <a:buNone/>
            </a:pPr>
            <a:r>
              <a:rPr b="1" lang="en-US">
                <a:latin typeface="Arial"/>
                <a:ea typeface="Arial"/>
                <a:cs typeface="Arial"/>
                <a:sym typeface="Arial"/>
              </a:rPr>
              <a:t>Operationally Open</a:t>
            </a:r>
            <a:endParaRPr b="1">
              <a:latin typeface="Arial"/>
              <a:ea typeface="Arial"/>
              <a:cs typeface="Arial"/>
              <a:sym typeface="Arial"/>
            </a:endParaRPr>
          </a:p>
          <a:p>
            <a:pPr indent="0" lvl="0" marL="0" rtl="0" algn="l">
              <a:lnSpc>
                <a:spcPct val="100000"/>
              </a:lnSpc>
              <a:spcBef>
                <a:spcPts val="0"/>
              </a:spcBef>
              <a:spcAft>
                <a:spcPts val="0"/>
              </a:spcAft>
              <a:buClr>
                <a:schemeClr val="dk1"/>
              </a:buClr>
              <a:buSzPts val="4100"/>
              <a:buFont typeface="Arial"/>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8" name="Shape 308"/>
        <p:cNvGrpSpPr/>
        <p:nvPr/>
      </p:nvGrpSpPr>
      <p:grpSpPr>
        <a:xfrm>
          <a:off x="0" y="0"/>
          <a:ext cx="0" cy="0"/>
          <a:chOff x="0" y="0"/>
          <a:chExt cx="0" cy="0"/>
        </a:xfrm>
      </p:grpSpPr>
      <p:sp>
        <p:nvSpPr>
          <p:cNvPr id="309" name="Google Shape;309;p19"/>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0" name="Google Shape;310;p19"/>
          <p:cNvSpPr txBox="1"/>
          <p:nvPr>
            <p:ph type="title"/>
          </p:nvPr>
        </p:nvSpPr>
        <p:spPr>
          <a:xfrm>
            <a:off x="7531610" y="365125"/>
            <a:ext cx="3822189" cy="189991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Libre Franklin Black"/>
              <a:buNone/>
            </a:pPr>
            <a:r>
              <a:rPr lang="en-US" sz="4000">
                <a:latin typeface="Libre Franklin Black"/>
                <a:ea typeface="Libre Franklin Black"/>
                <a:cs typeface="Libre Franklin Black"/>
                <a:sym typeface="Libre Franklin Black"/>
              </a:rPr>
              <a:t>Library Teams &amp; Structures</a:t>
            </a:r>
            <a:br>
              <a:rPr lang="en-US" sz="4000">
                <a:latin typeface="Libre Franklin Black"/>
                <a:ea typeface="Libre Franklin Black"/>
                <a:cs typeface="Libre Franklin Black"/>
                <a:sym typeface="Libre Franklin Black"/>
              </a:rPr>
            </a:br>
            <a:endParaRPr sz="4000"/>
          </a:p>
        </p:txBody>
      </p:sp>
      <p:pic>
        <p:nvPicPr>
          <p:cNvPr id="311" name="Google Shape;311;p19"/>
          <p:cNvPicPr preferRelativeResize="0"/>
          <p:nvPr/>
        </p:nvPicPr>
        <p:blipFill rotWithShape="1">
          <a:blip r:embed="rId3">
            <a:alphaModFix/>
          </a:blip>
          <a:srcRect b="0" l="16626" r="16113" t="0"/>
          <a:stretch/>
        </p:blipFill>
        <p:spPr>
          <a:xfrm>
            <a:off x="1" y="10"/>
            <a:ext cx="6936390" cy="6857990"/>
          </a:xfrm>
          <a:prstGeom prst="rect">
            <a:avLst/>
          </a:prstGeom>
          <a:noFill/>
          <a:ln>
            <a:noFill/>
          </a:ln>
        </p:spPr>
      </p:pic>
      <p:sp>
        <p:nvSpPr>
          <p:cNvPr id="312" name="Google Shape;312;p19"/>
          <p:cNvSpPr txBox="1"/>
          <p:nvPr>
            <p:ph idx="1" type="body"/>
          </p:nvPr>
        </p:nvSpPr>
        <p:spPr>
          <a:xfrm>
            <a:off x="7100712" y="1930400"/>
            <a:ext cx="4921956" cy="4927599"/>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latin typeface="Libre Franklin"/>
                <a:ea typeface="Libre Franklin"/>
                <a:cs typeface="Libre Franklin"/>
                <a:sym typeface="Libre Franklin"/>
              </a:rPr>
              <a:t>To what extent do library teams focus on both open and paywalled content? How is this changing?</a:t>
            </a:r>
            <a:endParaRPr sz="2000">
              <a:latin typeface="Libre Franklin"/>
              <a:ea typeface="Libre Franklin"/>
              <a:cs typeface="Libre Franklin"/>
              <a:sym typeface="Libre Franklin"/>
            </a:endParaRPr>
          </a:p>
          <a:p>
            <a:pPr indent="-228600" lvl="0" marL="228600" rtl="0" algn="l">
              <a:lnSpc>
                <a:spcPct val="90000"/>
              </a:lnSpc>
              <a:spcBef>
                <a:spcPts val="1000"/>
              </a:spcBef>
              <a:spcAft>
                <a:spcPts val="0"/>
              </a:spcAft>
              <a:buClr>
                <a:schemeClr val="dk1"/>
              </a:buClr>
              <a:buSzPts val="2000"/>
              <a:buChar char="•"/>
            </a:pPr>
            <a:r>
              <a:rPr lang="en-US" sz="2000">
                <a:latin typeface="Libre Franklin"/>
                <a:ea typeface="Libre Franklin"/>
                <a:cs typeface="Libre Franklin"/>
                <a:sym typeface="Libre Franklin"/>
              </a:rPr>
              <a:t>To what extent do library staff understand the transition (to open) that is taking place? How do you ensure they are kept informed and engaged?</a:t>
            </a:r>
            <a:endParaRPr/>
          </a:p>
          <a:p>
            <a:pPr indent="-228600" lvl="0" marL="228600" rtl="0" algn="l">
              <a:lnSpc>
                <a:spcPct val="90000"/>
              </a:lnSpc>
              <a:spcBef>
                <a:spcPts val="1000"/>
              </a:spcBef>
              <a:spcAft>
                <a:spcPts val="0"/>
              </a:spcAft>
              <a:buClr>
                <a:schemeClr val="dk1"/>
              </a:buClr>
              <a:buSzPts val="2000"/>
              <a:buChar char="•"/>
            </a:pPr>
            <a:r>
              <a:rPr lang="en-US" sz="2000">
                <a:latin typeface="Libre Franklin"/>
                <a:ea typeface="Libre Franklin"/>
                <a:cs typeface="Libre Franklin"/>
                <a:sym typeface="Libre Franklin"/>
              </a:rPr>
              <a:t>How is the transition (to open) changing perceptions your user communities have about the library?</a:t>
            </a:r>
            <a:endParaRPr/>
          </a:p>
          <a:p>
            <a:pPr indent="-228600" lvl="0" marL="228600" rtl="0" algn="l">
              <a:lnSpc>
                <a:spcPct val="90000"/>
              </a:lnSpc>
              <a:spcBef>
                <a:spcPts val="1000"/>
              </a:spcBef>
              <a:spcAft>
                <a:spcPts val="0"/>
              </a:spcAft>
              <a:buClr>
                <a:schemeClr val="dk1"/>
              </a:buClr>
              <a:buSzPts val="2000"/>
              <a:buChar char="•"/>
            </a:pPr>
            <a:r>
              <a:rPr lang="en-US" sz="2000">
                <a:latin typeface="Libre Franklin"/>
                <a:ea typeface="Libre Franklin"/>
                <a:cs typeface="Libre Franklin"/>
                <a:sym typeface="Libre Franklin"/>
              </a:rPr>
              <a:t>Are library staff able to talk confidently to academics about their requirements for both accessing and producing content?</a:t>
            </a:r>
            <a:endParaRPr/>
          </a:p>
          <a:p>
            <a:pPr indent="-139700" lvl="0" marL="228600" rtl="0" algn="l">
              <a:lnSpc>
                <a:spcPct val="90000"/>
              </a:lnSpc>
              <a:spcBef>
                <a:spcPts val="1000"/>
              </a:spcBef>
              <a:spcAft>
                <a:spcPts val="0"/>
              </a:spcAft>
              <a:buClr>
                <a:schemeClr val="dk1"/>
              </a:buClr>
              <a:buSzPts val="1400"/>
              <a:buNone/>
            </a:pPr>
            <a:r>
              <a:t/>
            </a:r>
            <a:endParaRPr sz="1400"/>
          </a:p>
        </p:txBody>
      </p:sp>
      <p:sp>
        <p:nvSpPr>
          <p:cNvPr id="313" name="Google Shape;313;p19"/>
          <p:cNvSpPr txBox="1"/>
          <p:nvPr>
            <p:ph idx="11" type="ftr"/>
          </p:nvPr>
        </p:nvSpPr>
        <p:spPr>
          <a:xfrm>
            <a:off x="841248" y="6356350"/>
            <a:ext cx="4114800" cy="365125"/>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FFFFFF"/>
                </a:solidFill>
              </a:rPr>
              <a:t>Photo by Diana Orey on Unsplash</a:t>
            </a:r>
            <a:endParaRPr>
              <a:solidFill>
                <a:srgbClr val="FFFFFF"/>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8" name="Shape 318"/>
        <p:cNvGrpSpPr/>
        <p:nvPr/>
      </p:nvGrpSpPr>
      <p:grpSpPr>
        <a:xfrm>
          <a:off x="0" y="0"/>
          <a:ext cx="0" cy="0"/>
          <a:chOff x="0" y="0"/>
          <a:chExt cx="0" cy="0"/>
        </a:xfrm>
      </p:grpSpPr>
      <p:sp>
        <p:nvSpPr>
          <p:cNvPr id="319" name="Google Shape;319;p20"/>
          <p:cNvSpPr/>
          <p:nvPr/>
        </p:nvSpPr>
        <p:spPr>
          <a:xfrm>
            <a:off x="0" y="0"/>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20" name="Google Shape;320;p20"/>
          <p:cNvPicPr preferRelativeResize="0"/>
          <p:nvPr/>
        </p:nvPicPr>
        <p:blipFill rotWithShape="1">
          <a:blip r:embed="rId3">
            <a:alphaModFix/>
          </a:blip>
          <a:srcRect b="25141" l="0" r="-1" t="23971"/>
          <a:stretch/>
        </p:blipFill>
        <p:spPr>
          <a:xfrm>
            <a:off x="-1" y="10"/>
            <a:ext cx="12228129" cy="4666928"/>
          </a:xfrm>
          <a:prstGeom prst="rect">
            <a:avLst/>
          </a:prstGeom>
          <a:noFill/>
          <a:ln>
            <a:noFill/>
          </a:ln>
        </p:spPr>
      </p:pic>
      <p:grpSp>
        <p:nvGrpSpPr>
          <p:cNvPr id="321" name="Google Shape;321;p20"/>
          <p:cNvGrpSpPr/>
          <p:nvPr/>
        </p:nvGrpSpPr>
        <p:grpSpPr>
          <a:xfrm>
            <a:off x="-305" y="2987478"/>
            <a:ext cx="12228128" cy="1828800"/>
            <a:chOff x="-305" y="2987478"/>
            <a:chExt cx="12188952" cy="1828800"/>
          </a:xfrm>
        </p:grpSpPr>
        <p:sp>
          <p:nvSpPr>
            <p:cNvPr id="322" name="Google Shape;322;p20"/>
            <p:cNvSpPr/>
            <p:nvPr/>
          </p:nvSpPr>
          <p:spPr>
            <a:xfrm>
              <a:off x="-305" y="2987478"/>
              <a:ext cx="12188952" cy="1099712"/>
            </a:xfrm>
            <a:custGeom>
              <a:rect b="b" l="l" r="r" t="t"/>
              <a:pathLst>
                <a:path extrusionOk="0" h="932744" w="9182100">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lt1">
                <a:alpha val="2980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3" name="Google Shape;323;p20"/>
            <p:cNvSpPr/>
            <p:nvPr/>
          </p:nvSpPr>
          <p:spPr>
            <a:xfrm>
              <a:off x="-305" y="3199381"/>
              <a:ext cx="12188952" cy="902694"/>
            </a:xfrm>
            <a:custGeom>
              <a:rect b="b" l="l" r="r" t="t"/>
              <a:pathLst>
                <a:path extrusionOk="0" h="765639" w="9182100">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lt1">
                <a:alpha val="2980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4" name="Google Shape;324;p20"/>
            <p:cNvSpPr/>
            <p:nvPr/>
          </p:nvSpPr>
          <p:spPr>
            <a:xfrm>
              <a:off x="-305" y="3501488"/>
              <a:ext cx="12188952" cy="641669"/>
            </a:xfrm>
            <a:custGeom>
              <a:rect b="b" l="l" r="r" t="t"/>
              <a:pathLst>
                <a:path extrusionOk="0" h="544245" w="9182100">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l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5" name="Google Shape;325;p20"/>
            <p:cNvSpPr/>
            <p:nvPr/>
          </p:nvSpPr>
          <p:spPr>
            <a:xfrm>
              <a:off x="-305" y="3614750"/>
              <a:ext cx="12188952" cy="1201528"/>
            </a:xfrm>
            <a:custGeom>
              <a:rect b="b" l="l" r="r" t="t"/>
              <a:pathLst>
                <a:path extrusionOk="0" h="1019102" w="9182100">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26" name="Google Shape;326;p20"/>
          <p:cNvSpPr txBox="1"/>
          <p:nvPr>
            <p:ph type="title"/>
          </p:nvPr>
        </p:nvSpPr>
        <p:spPr>
          <a:xfrm>
            <a:off x="804672" y="4551037"/>
            <a:ext cx="5021782" cy="150993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3600"/>
              <a:buFont typeface="Libre Franklin Black"/>
              <a:buNone/>
            </a:pPr>
            <a:r>
              <a:rPr lang="en-US" sz="3600">
                <a:solidFill>
                  <a:schemeClr val="dk2"/>
                </a:solidFill>
                <a:latin typeface="Libre Franklin Black"/>
                <a:ea typeface="Libre Franklin Black"/>
                <a:cs typeface="Libre Franklin Black"/>
                <a:sym typeface="Libre Franklin Black"/>
              </a:rPr>
              <a:t>Library Policies and Processes</a:t>
            </a:r>
            <a:endParaRPr sz="3600">
              <a:solidFill>
                <a:schemeClr val="dk2"/>
              </a:solidFill>
              <a:latin typeface="Libre Franklin Black"/>
              <a:ea typeface="Libre Franklin Black"/>
              <a:cs typeface="Libre Franklin Black"/>
              <a:sym typeface="Libre Franklin Black"/>
            </a:endParaRPr>
          </a:p>
        </p:txBody>
      </p:sp>
      <p:sp>
        <p:nvSpPr>
          <p:cNvPr id="327" name="Google Shape;327;p20"/>
          <p:cNvSpPr txBox="1"/>
          <p:nvPr>
            <p:ph idx="1" type="body"/>
          </p:nvPr>
        </p:nvSpPr>
        <p:spPr>
          <a:xfrm>
            <a:off x="5599289" y="4102075"/>
            <a:ext cx="6299200" cy="2535792"/>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2000"/>
              <a:buChar char="•"/>
            </a:pPr>
            <a:r>
              <a:rPr lang="en-US" sz="2000">
                <a:solidFill>
                  <a:schemeClr val="dk2"/>
                </a:solidFill>
                <a:latin typeface="Libre Franklin"/>
                <a:ea typeface="Libre Franklin"/>
                <a:cs typeface="Libre Franklin"/>
                <a:sym typeface="Libre Franklin"/>
              </a:rPr>
              <a:t>Do your collections policies apply to open content? </a:t>
            </a:r>
            <a:endParaRPr/>
          </a:p>
          <a:p>
            <a:pPr indent="-228600" lvl="0" marL="228600" rtl="0" algn="l">
              <a:lnSpc>
                <a:spcPct val="90000"/>
              </a:lnSpc>
              <a:spcBef>
                <a:spcPts val="1000"/>
              </a:spcBef>
              <a:spcAft>
                <a:spcPts val="0"/>
              </a:spcAft>
              <a:buClr>
                <a:schemeClr val="dk2"/>
              </a:buClr>
              <a:buSzPts val="2000"/>
              <a:buChar char="•"/>
            </a:pPr>
            <a:r>
              <a:rPr lang="en-US" sz="2000">
                <a:solidFill>
                  <a:schemeClr val="dk2"/>
                </a:solidFill>
                <a:latin typeface="Libre Franklin"/>
                <a:ea typeface="Libre Franklin"/>
                <a:cs typeface="Libre Franklin"/>
                <a:sym typeface="Libre Franklin"/>
              </a:rPr>
              <a:t>Do you know what proportion of your budget is spent on open content vs paywalled content?</a:t>
            </a:r>
            <a:endParaRPr/>
          </a:p>
          <a:p>
            <a:pPr indent="-228600" lvl="0" marL="228600" rtl="0" algn="l">
              <a:lnSpc>
                <a:spcPct val="90000"/>
              </a:lnSpc>
              <a:spcBef>
                <a:spcPts val="1000"/>
              </a:spcBef>
              <a:spcAft>
                <a:spcPts val="0"/>
              </a:spcAft>
              <a:buClr>
                <a:schemeClr val="dk2"/>
              </a:buClr>
              <a:buSzPts val="2000"/>
              <a:buChar char="•"/>
            </a:pPr>
            <a:r>
              <a:rPr lang="en-US" sz="2000">
                <a:solidFill>
                  <a:schemeClr val="dk2"/>
                </a:solidFill>
                <a:latin typeface="Libre Franklin"/>
                <a:ea typeface="Libre Franklin"/>
                <a:cs typeface="Libre Franklin"/>
                <a:sym typeface="Libre Franklin"/>
              </a:rPr>
              <a:t>Do library staff spend time selecting open content and ensuring it is discoverable?</a:t>
            </a:r>
            <a:endParaRPr/>
          </a:p>
          <a:p>
            <a:pPr indent="-133350" lvl="0" marL="228600" rtl="0" algn="l">
              <a:lnSpc>
                <a:spcPct val="90000"/>
              </a:lnSpc>
              <a:spcBef>
                <a:spcPts val="1000"/>
              </a:spcBef>
              <a:spcAft>
                <a:spcPts val="0"/>
              </a:spcAft>
              <a:buClr>
                <a:schemeClr val="dk1"/>
              </a:buClr>
              <a:buSzPts val="1500"/>
              <a:buNone/>
            </a:pPr>
            <a:r>
              <a:t/>
            </a:r>
            <a:endParaRPr sz="1500">
              <a:solidFill>
                <a:schemeClr val="dk2"/>
              </a:solidFill>
            </a:endParaRPr>
          </a:p>
        </p:txBody>
      </p:sp>
      <p:sp>
        <p:nvSpPr>
          <p:cNvPr id="328" name="Google Shape;328;p20"/>
          <p:cNvSpPr txBox="1"/>
          <p:nvPr>
            <p:ph idx="11" type="ftr"/>
          </p:nvPr>
        </p:nvSpPr>
        <p:spPr>
          <a:xfrm>
            <a:off x="146756" y="6356350"/>
            <a:ext cx="11334044" cy="365125"/>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888888"/>
                </a:solidFill>
              </a:rPr>
              <a:t>Photo by Yulian Alexeyev on Unsplash</a:t>
            </a:r>
            <a:endParaRPr>
              <a:solidFill>
                <a:srgbClr val="888888"/>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3" name="Shape 333"/>
        <p:cNvGrpSpPr/>
        <p:nvPr/>
      </p:nvGrpSpPr>
      <p:grpSpPr>
        <a:xfrm>
          <a:off x="0" y="0"/>
          <a:ext cx="0" cy="0"/>
          <a:chOff x="0" y="0"/>
          <a:chExt cx="0" cy="0"/>
        </a:xfrm>
      </p:grpSpPr>
      <p:sp>
        <p:nvSpPr>
          <p:cNvPr id="334" name="Google Shape;334;p21"/>
          <p:cNvSpPr/>
          <p:nvPr/>
        </p:nvSpPr>
        <p:spPr>
          <a:xfrm>
            <a:off x="1524" y="0"/>
            <a:ext cx="12188952" cy="6858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35" name="Google Shape;335;p21"/>
          <p:cNvPicPr preferRelativeResize="0"/>
          <p:nvPr/>
        </p:nvPicPr>
        <p:blipFill rotWithShape="1">
          <a:blip r:embed="rId3">
            <a:alphaModFix/>
          </a:blip>
          <a:srcRect b="7917" l="0" r="0" t="7916"/>
          <a:stretch/>
        </p:blipFill>
        <p:spPr>
          <a:xfrm>
            <a:off x="20" y="1282"/>
            <a:ext cx="12191980" cy="6856718"/>
          </a:xfrm>
          <a:prstGeom prst="rect">
            <a:avLst/>
          </a:prstGeom>
          <a:noFill/>
          <a:ln>
            <a:noFill/>
          </a:ln>
        </p:spPr>
      </p:pic>
      <p:sp>
        <p:nvSpPr>
          <p:cNvPr id="336" name="Google Shape;336;p21"/>
          <p:cNvSpPr txBox="1"/>
          <p:nvPr/>
        </p:nvSpPr>
        <p:spPr>
          <a:xfrm>
            <a:off x="3019426" y="4429125"/>
            <a:ext cx="5829300" cy="132343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800">
                <a:solidFill>
                  <a:schemeClr val="lt1"/>
                </a:solidFill>
                <a:latin typeface="Oswald"/>
                <a:ea typeface="Oswald"/>
                <a:cs typeface="Oswald"/>
                <a:sym typeface="Oswald"/>
              </a:rPr>
              <a:t>Sarah Thompson | s.thompson@york.ac.uk</a:t>
            </a:r>
            <a:endParaRPr/>
          </a:p>
          <a:p>
            <a:pPr indent="0" lvl="0" marL="0" marR="0" rtl="0" algn="ctr">
              <a:spcBef>
                <a:spcPts val="0"/>
              </a:spcBef>
              <a:spcAft>
                <a:spcPts val="0"/>
              </a:spcAft>
              <a:buNone/>
            </a:pPr>
            <a:r>
              <a:rPr lang="en-US" sz="2400">
                <a:solidFill>
                  <a:schemeClr val="lt1"/>
                </a:solidFill>
                <a:latin typeface="Oswald"/>
                <a:ea typeface="Oswald"/>
                <a:cs typeface="Oswald"/>
                <a:sym typeface="Oswald"/>
              </a:rPr>
              <a:t>	         @sarah_thomp5263</a:t>
            </a:r>
            <a:endParaRPr/>
          </a:p>
          <a:p>
            <a:pPr indent="0" lvl="0" marL="0" marR="0" rtl="0" algn="ctr">
              <a:spcBef>
                <a:spcPts val="0"/>
              </a:spcBef>
              <a:spcAft>
                <a:spcPts val="0"/>
              </a:spcAft>
              <a:buNone/>
            </a:pPr>
            <a:r>
              <a:t/>
            </a:r>
            <a:endParaRPr sz="2800">
              <a:solidFill>
                <a:schemeClr val="lt1"/>
              </a:solidFill>
              <a:latin typeface="Oswald"/>
              <a:ea typeface="Oswald"/>
              <a:cs typeface="Oswald"/>
              <a:sym typeface="Oswald"/>
            </a:endParaRPr>
          </a:p>
        </p:txBody>
      </p:sp>
      <p:sp>
        <p:nvSpPr>
          <p:cNvPr id="337" name="Google Shape;337;p21"/>
          <p:cNvSpPr txBox="1"/>
          <p:nvPr>
            <p:ph idx="11" type="ftr"/>
          </p:nvPr>
        </p:nvSpPr>
        <p:spPr>
          <a:xfrm>
            <a:off x="0" y="6356350"/>
            <a:ext cx="81534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888888"/>
              </a:buClr>
              <a:buSzPts val="1400"/>
              <a:buFont typeface="Calibri"/>
              <a:buNone/>
            </a:pPr>
            <a:r>
              <a:t/>
            </a:r>
            <a:endParaRPr>
              <a:solidFill>
                <a:schemeClr val="lt1"/>
              </a:solidFill>
            </a:endParaRPr>
          </a:p>
          <a:p>
            <a:pPr indent="0" lvl="0" marL="0" rtl="0" algn="l">
              <a:lnSpc>
                <a:spcPct val="100000"/>
              </a:lnSpc>
              <a:spcBef>
                <a:spcPts val="0"/>
              </a:spcBef>
              <a:spcAft>
                <a:spcPts val="0"/>
              </a:spcAft>
              <a:buClr>
                <a:srgbClr val="888888"/>
              </a:buClr>
              <a:buSzPts val="1400"/>
              <a:buFont typeface="Calibri"/>
              <a:buNone/>
            </a:pPr>
            <a:r>
              <a:t/>
            </a:r>
            <a:endParaRPr>
              <a:solidFill>
                <a:schemeClr val="lt1"/>
              </a:solidFill>
            </a:endParaRPr>
          </a:p>
          <a:p>
            <a:pPr indent="0" lvl="0" marL="0" rtl="0" algn="l">
              <a:lnSpc>
                <a:spcPct val="100000"/>
              </a:lnSpc>
              <a:spcBef>
                <a:spcPts val="0"/>
              </a:spcBef>
              <a:spcAft>
                <a:spcPts val="0"/>
              </a:spcAft>
              <a:buClr>
                <a:schemeClr val="lt1"/>
              </a:buClr>
              <a:buSzPts val="1400"/>
              <a:buFont typeface="Calibri"/>
              <a:buNone/>
            </a:pPr>
            <a:r>
              <a:rPr lang="en-US">
                <a:solidFill>
                  <a:schemeClr val="lt1"/>
                </a:solidFill>
              </a:rPr>
              <a:t>Photo by </a:t>
            </a:r>
            <a:r>
              <a:rPr lang="en-US" u="sng">
                <a:solidFill>
                  <a:schemeClr val="lt1"/>
                </a:solidFill>
                <a:hlinkClick r:id="rId4">
                  <a:extLst>
                    <a:ext uri="{A12FA001-AC4F-418D-AE19-62706E023703}">
                      <ahyp:hlinkClr val="tx"/>
                    </a:ext>
                  </a:extLst>
                </a:hlinkClick>
              </a:rPr>
              <a:t>Alexas_Fotos</a:t>
            </a:r>
            <a:r>
              <a:rPr lang="en-US">
                <a:solidFill>
                  <a:schemeClr val="lt1"/>
                </a:solidFill>
              </a:rPr>
              <a:t> on </a:t>
            </a:r>
            <a:r>
              <a:rPr lang="en-US" u="sng">
                <a:solidFill>
                  <a:schemeClr val="lt1"/>
                </a:solidFill>
                <a:hlinkClick r:id="rId5">
                  <a:extLst>
                    <a:ext uri="{A12FA001-AC4F-418D-AE19-62706E023703}">
                      <ahyp:hlinkClr val="tx"/>
                    </a:ext>
                  </a:extLst>
                </a:hlinkClick>
              </a:rPr>
              <a:t>Unsplash</a:t>
            </a:r>
            <a:r>
              <a:rPr lang="en-US">
                <a:solidFill>
                  <a:schemeClr val="lt1"/>
                </a:solidFill>
              </a:rPr>
              <a:t> </a:t>
            </a:r>
            <a:endParaRPr>
              <a:solidFill>
                <a:schemeClr val="lt1"/>
              </a:solidFill>
            </a:endParaRPr>
          </a:p>
          <a:p>
            <a:pPr indent="0" lvl="0" marL="0" rtl="0" algn="ctr">
              <a:lnSpc>
                <a:spcPct val="100000"/>
              </a:lnSpc>
              <a:spcBef>
                <a:spcPts val="0"/>
              </a:spcBef>
              <a:spcAft>
                <a:spcPts val="0"/>
              </a:spcAft>
              <a:buClr>
                <a:srgbClr val="888888"/>
              </a:buClr>
              <a:buSzPts val="1400"/>
              <a:buFont typeface="Calibri"/>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Median">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2024-06-05T10:08:59Z</dcterms:created>
  <dc:creator>Sarah Thompson</dc:creator>
</cp:coreProperties>
</file>