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15"/>
  </p:notesMasterIdLst>
  <p:sldIdLst>
    <p:sldId id="256" r:id="rId5"/>
    <p:sldId id="279" r:id="rId6"/>
    <p:sldId id="287" r:id="rId7"/>
    <p:sldId id="288" r:id="rId8"/>
    <p:sldId id="270" r:id="rId9"/>
    <p:sldId id="284" r:id="rId10"/>
    <p:sldId id="285" r:id="rId11"/>
    <p:sldId id="289" r:id="rId12"/>
    <p:sldId id="286" r:id="rId13"/>
    <p:sldId id="29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76FE70-8F27-F74E-9341-AC5F6DDE38E1}" v="332" dt="2024-06-02T17:07:39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17"/>
  </p:normalViewPr>
  <p:slideViewPr>
    <p:cSldViewPr snapToGrid="0">
      <p:cViewPr>
        <p:scale>
          <a:sx n="70" d="100"/>
          <a:sy n="70" d="100"/>
        </p:scale>
        <p:origin x="4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76D31-2BA8-48EA-B958-3BC730C530F8}" type="datetimeFigureOut">
              <a:t>5/28/24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EC520-9E8A-4778-8F02-76DCDDF47FB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20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56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3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455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033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262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95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139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878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EC520-9E8A-4778-8F02-76DCDDF47FBD}" type="slidenum"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73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23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65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1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2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13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19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625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7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77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9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03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441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35DAA1-B7FB-41AB-BA45-ECFC99D82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225CEC-19E5-40D0-B1CE-4E884C9C1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F873D1-568B-4D8E-AF50-0382A7114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51D150-D0BE-47A3-AA5B-3F71488E5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EC344B-E4D2-4F05-86FF-A2109058C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199467"/>
            <a:ext cx="11296733" cy="21910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738" y="3968965"/>
            <a:ext cx="10993549" cy="1062795"/>
          </a:xfrm>
        </p:spPr>
        <p:txBody>
          <a:bodyPr>
            <a:normAutofit/>
          </a:bodyPr>
          <a:lstStyle/>
          <a:p>
            <a:pPr rtl="0"/>
            <a:r>
              <a:rPr lang="en-GB" b="1" dirty="0">
                <a:solidFill>
                  <a:srgbClr val="FFFFFF"/>
                </a:solidFill>
                <a:latin typeface="+mn-lt"/>
              </a:rPr>
              <a:t>T</a:t>
            </a:r>
            <a:r>
              <a:rPr lang="en-GB" b="1" dirty="0">
                <a:solidFill>
                  <a:srgbClr val="FFFFFF"/>
                </a:solidFill>
                <a:effectLst/>
                <a:latin typeface="+mn-lt"/>
              </a:rPr>
              <a:t>railblazing</a:t>
            </a:r>
            <a:endParaRPr lang="en-GB" dirty="0">
              <a:solidFill>
                <a:srgbClr val="FFFFFF"/>
              </a:solidFill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532" y="5065679"/>
            <a:ext cx="8576932" cy="7176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GB" sz="2000" b="1" dirty="0">
                <a:solidFill>
                  <a:schemeClr val="bg1"/>
                </a:solidFill>
              </a:rPr>
              <a:t>Or </a:t>
            </a:r>
            <a:r>
              <a:rPr lang="en-GB" sz="2000" b="1" dirty="0">
                <a:solidFill>
                  <a:schemeClr val="bg1"/>
                </a:solidFill>
                <a:effectLst/>
              </a:rPr>
              <a:t>How the Academic Library Reinvented Itself Thanks to Open Access </a:t>
            </a:r>
            <a:endParaRPr lang="en-GB" sz="20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chemeClr val="bg1"/>
                </a:solidFill>
              </a:rPr>
              <a:t>Andrew Barker: </a:t>
            </a:r>
            <a:r>
              <a:rPr lang="en-GB" sz="2000" b="1" dirty="0" err="1">
                <a:solidFill>
                  <a:schemeClr val="bg1"/>
                </a:solidFill>
              </a:rPr>
              <a:t>lIBRARY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dIRECTOR</a:t>
            </a:r>
            <a:r>
              <a:rPr lang="en-GB" sz="2000" b="1" dirty="0">
                <a:solidFill>
                  <a:schemeClr val="bg1"/>
                </a:solidFill>
              </a:rPr>
              <a:t>, </a:t>
            </a:r>
            <a:r>
              <a:rPr lang="en-GB" sz="2000" b="1" dirty="0" err="1">
                <a:solidFill>
                  <a:schemeClr val="bg1"/>
                </a:solidFill>
              </a:rPr>
              <a:t>lANCASTER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uNIVERSITY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 descr="An Image of Lancaster University Library at twilight, showing the reading room. Text in front of the image reads &quot;The Library Towards 2025&quot;">
            <a:extLst>
              <a:ext uri="{FF2B5EF4-FFF2-40B4-BE49-F238E27FC236}">
                <a16:creationId xmlns:a16="http://schemas.microsoft.com/office/drawing/2014/main" id="{00C4EC78-4936-1E67-EF6B-8DC912C04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" r="-1" b="23536"/>
          <a:stretch/>
        </p:blipFill>
        <p:spPr>
          <a:xfrm>
            <a:off x="446532" y="599725"/>
            <a:ext cx="11292143" cy="35572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49D3B8-E077-0092-7AB3-A439C70F5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649" y="5584402"/>
            <a:ext cx="2131638" cy="6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53312"/>
          </a:xfrm>
        </p:spPr>
        <p:txBody>
          <a:bodyPr>
            <a:normAutofit fontScale="90000"/>
          </a:bodyPr>
          <a:lstStyle/>
          <a:p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br>
              <a:rPr lang="en-GB" sz="4000">
                <a:cs typeface="Calibri Light"/>
              </a:rPr>
            </a:br>
            <a:r>
              <a:rPr lang="en-GB" sz="4000">
                <a:cs typeface="Calibri Light"/>
              </a:rPr>
              <a:t>OUR </a:t>
            </a:r>
            <a:r>
              <a:rPr lang="en-GB" sz="4000" dirty="0">
                <a:cs typeface="Calibri Light"/>
              </a:rPr>
              <a:t>Library Vision – From Service…</a:t>
            </a:r>
            <a:br>
              <a:rPr lang="en-GB" sz="3200" dirty="0">
                <a:cs typeface="Calibri Light"/>
              </a:rPr>
            </a:br>
            <a:endParaRPr lang="en-GB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21917B-38EF-A785-7170-DF5D1F78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371"/>
            <a:ext cx="10515600" cy="345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1600" dirty="0">
              <a:cs typeface="Calibri Light"/>
            </a:endParaRPr>
          </a:p>
          <a:p>
            <a:pPr marL="0" indent="0">
              <a:buNone/>
            </a:pPr>
            <a:endParaRPr lang="en-GB" sz="1600" dirty="0">
              <a:cs typeface="Calibri Light"/>
            </a:endParaRPr>
          </a:p>
        </p:txBody>
      </p:sp>
      <p:pic>
        <p:nvPicPr>
          <p:cNvPr id="3" name="Picture 2" descr="People standing in front of a desk&#10;&#10;Description automatically generated">
            <a:extLst>
              <a:ext uri="{FF2B5EF4-FFF2-40B4-BE49-F238E27FC236}">
                <a16:creationId xmlns:a16="http://schemas.microsoft.com/office/drawing/2014/main" id="{6BE9A8A8-6C1D-6CEC-78D5-A0D1705A0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9" y="2125133"/>
            <a:ext cx="5882104" cy="3911600"/>
          </a:xfrm>
          <a:prstGeom prst="rect">
            <a:avLst/>
          </a:prstGeom>
        </p:spPr>
      </p:pic>
      <p:pic>
        <p:nvPicPr>
          <p:cNvPr id="11" name="Picture 10" descr="A person using a stamp to seal a book&#10;&#10;Description automatically generated">
            <a:extLst>
              <a:ext uri="{FF2B5EF4-FFF2-40B4-BE49-F238E27FC236}">
                <a16:creationId xmlns:a16="http://schemas.microsoft.com/office/drawing/2014/main" id="{C704F7E0-CCB8-A824-A609-D8534C814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631" y="2106845"/>
            <a:ext cx="50800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02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160"/>
            <a:ext cx="10152888" cy="840854"/>
          </a:xfrm>
        </p:spPr>
        <p:txBody>
          <a:bodyPr>
            <a:normAutofit fontScale="90000"/>
          </a:bodyPr>
          <a:lstStyle/>
          <a:p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br>
              <a:rPr lang="en-GB" sz="4000" dirty="0">
                <a:cs typeface="Calibri Light"/>
              </a:rPr>
            </a:br>
            <a:r>
              <a:rPr lang="en-GB" sz="4000" dirty="0">
                <a:cs typeface="Calibri Light"/>
              </a:rPr>
              <a:t>Our Library Vision  – To Partner…</a:t>
            </a:r>
            <a:br>
              <a:rPr lang="en-GB" sz="4000" dirty="0">
                <a:cs typeface="Calibri Light"/>
              </a:rPr>
            </a:br>
            <a:endParaRPr lang="en-GB" sz="4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21917B-38EF-A785-7170-DF5D1F78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554"/>
            <a:ext cx="10515600" cy="345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1600" dirty="0">
              <a:cs typeface="Calibri Light"/>
            </a:endParaRPr>
          </a:p>
          <a:p>
            <a:pPr marL="0" indent="0">
              <a:buNone/>
            </a:pPr>
            <a:endParaRPr lang="en-GB" sz="1600" dirty="0">
              <a:cs typeface="Calibri Ligh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DFB683-8E57-C6C1-3928-6DA79AC13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98001" y="2468406"/>
            <a:ext cx="4635199" cy="34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 image of the Trailblazers Logo, the word trailblazeers is written in black text. There is the outline of ta book next to the text that is orange.">
            <a:extLst>
              <a:ext uri="{FF2B5EF4-FFF2-40B4-BE49-F238E27FC236}">
                <a16:creationId xmlns:a16="http://schemas.microsoft.com/office/drawing/2014/main" id="{D0BA02E5-D814-02C6-F0A7-771D1059C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05" y="2425408"/>
            <a:ext cx="7461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07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547815"/>
            <a:ext cx="10792970" cy="1680519"/>
          </a:xfrm>
        </p:spPr>
        <p:txBody>
          <a:bodyPr>
            <a:normAutofit fontScale="90000"/>
          </a:bodyPr>
          <a:lstStyle/>
          <a:p>
            <a:br>
              <a:rPr lang="en-GB" sz="1900" dirty="0">
                <a:cs typeface="Calibri Light"/>
              </a:rPr>
            </a:br>
            <a:br>
              <a:rPr lang="en-GB" sz="1900" dirty="0">
                <a:cs typeface="Calibri Light"/>
              </a:rPr>
            </a:br>
            <a:r>
              <a:rPr lang="en-GB" sz="4000" dirty="0">
                <a:cs typeface="Calibri Light"/>
              </a:rPr>
              <a:t>Our Library Vision  – To Partner…</a:t>
            </a:r>
            <a:br>
              <a:rPr lang="en-GB" sz="4000" dirty="0">
                <a:cs typeface="Calibri Light"/>
              </a:rPr>
            </a:br>
            <a:br>
              <a:rPr lang="en-GB" sz="1900" dirty="0">
                <a:cs typeface="Calibri Light"/>
              </a:rPr>
            </a:br>
            <a:br>
              <a:rPr lang="en-GB" sz="1900" dirty="0">
                <a:cs typeface="Calibri Light"/>
              </a:rPr>
            </a:br>
            <a:endParaRPr lang="en-GB" sz="19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21917B-38EF-A785-7170-DF5D1F78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619" y="547815"/>
            <a:ext cx="5178960" cy="16805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GB" sz="2000" dirty="0">
              <a:cs typeface="Calibri Light"/>
            </a:endParaRPr>
          </a:p>
          <a:p>
            <a:pPr marL="0" indent="0">
              <a:buNone/>
            </a:pPr>
            <a:endParaRPr lang="en-GB" sz="2000" dirty="0"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EBE3F-F9C9-B1F3-E3D8-3A579EA33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6476"/>
          <a:stretch/>
        </p:blipFill>
        <p:spPr>
          <a:xfrm>
            <a:off x="1378439" y="2012214"/>
            <a:ext cx="3435653" cy="4541480"/>
          </a:xfrm>
          <a:prstGeom prst="rect">
            <a:avLst/>
          </a:prstGeom>
        </p:spPr>
      </p:pic>
      <p:pic>
        <p:nvPicPr>
          <p:cNvPr id="3074" name="Picture 2" descr="Lancaster University Library on LinkedIn: We're hiring! The Library is  looking for current students to join our team…">
            <a:extLst>
              <a:ext uri="{FF2B5EF4-FFF2-40B4-BE49-F238E27FC236}">
                <a16:creationId xmlns:a16="http://schemas.microsoft.com/office/drawing/2014/main" id="{1800F74A-2500-7D80-1196-712E3ECAC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" b="3"/>
          <a:stretch/>
        </p:blipFill>
        <p:spPr bwMode="auto">
          <a:xfrm>
            <a:off x="7067889" y="2012214"/>
            <a:ext cx="3436453" cy="454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39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589" y="341425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How did we get there? OA at LU</a:t>
            </a:r>
          </a:p>
        </p:txBody>
      </p:sp>
      <p:pic>
        <p:nvPicPr>
          <p:cNvPr id="4098" name="Picture 2" descr="Lancaster University Library on X: &quot;Make sure to sign up to our 'Creating  and Developing an Open Access Journal: An experience sharing and networking  event' taking place both online and in-person on">
            <a:extLst>
              <a:ext uri="{FF2B5EF4-FFF2-40B4-BE49-F238E27FC236}">
                <a16:creationId xmlns:a16="http://schemas.microsoft.com/office/drawing/2014/main" id="{F3895514-87FD-DF96-F4C6-CDC0A120B7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551" y="1950183"/>
            <a:ext cx="3983780" cy="43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Open Access | ASK - Lancaster University">
            <a:extLst>
              <a:ext uri="{FF2B5EF4-FFF2-40B4-BE49-F238E27FC236}">
                <a16:creationId xmlns:a16="http://schemas.microsoft.com/office/drawing/2014/main" id="{14643661-EBD0-63DB-B4C2-1AD986E75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3872" y="1890131"/>
            <a:ext cx="5254653" cy="441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64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79" y="442726"/>
            <a:ext cx="11411712" cy="1349498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600" kern="1200" dirty="0">
                <a:latin typeface="+mj-lt"/>
                <a:ea typeface="+mj-ea"/>
                <a:cs typeface="+mj-cs"/>
              </a:rPr>
              <a:t>Where are We Now?  OA Monographs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000" kern="1200" dirty="0">
                <a:latin typeface="+mj-lt"/>
                <a:ea typeface="+mj-ea"/>
                <a:cs typeface="+mj-cs"/>
              </a:rPr>
              <a:t>(Slides Courtesy of Tom Morley)</a:t>
            </a:r>
          </a:p>
        </p:txBody>
      </p:sp>
      <p:pic>
        <p:nvPicPr>
          <p:cNvPr id="8" name="Picture 2" descr="What is our approach?&#10;Enhancing Research Culture Funding&#10;• Research culture report&#10;• Research culture and Open Monographs Project Post&#10;Partners not service providers&#10; ">
            <a:extLst>
              <a:ext uri="{FF2B5EF4-FFF2-40B4-BE49-F238E27FC236}">
                <a16:creationId xmlns:a16="http://schemas.microsoft.com/office/drawing/2014/main" id="{A79A28D2-B73B-04D3-4FA4-A0D6F8476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8060" y="2485261"/>
            <a:ext cx="5715331" cy="321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Why culture not compliance?&#10;Benefits of&#10;publishing&#10;open access&#10;Compliance&#10;with funder&#10;mandates&#10;More&#10;equitable&#10;Opportunity&#10;now to&#10;entrench more&#10;affordable&#10;publishing&#10;models&#10; ">
            <a:extLst>
              <a:ext uri="{FF2B5EF4-FFF2-40B4-BE49-F238E27FC236}">
                <a16:creationId xmlns:a16="http://schemas.microsoft.com/office/drawing/2014/main" id="{E7FF9CA3-E2EA-7EEA-35EA-2E4978B66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09" y="2485261"/>
            <a:ext cx="5715332" cy="321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20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533" y="557195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latin typeface="+mj-lt"/>
                <a:ea typeface="+mj-ea"/>
                <a:cs typeface="+mj-cs"/>
              </a:rPr>
              <a:t>This is Personal:  The Institution as E-textbook Provider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F0B34EA-0C7C-02F5-1C51-5A808AE0D2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3" r="-2" b="-2"/>
          <a:stretch/>
        </p:blipFill>
        <p:spPr bwMode="auto">
          <a:xfrm>
            <a:off x="198741" y="2410448"/>
            <a:ext cx="580332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9FE3150C-E035-660E-667F-AD666E948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3" r="-2" b="-2"/>
          <a:stretch/>
        </p:blipFill>
        <p:spPr bwMode="auto">
          <a:xfrm>
            <a:off x="6189934" y="2410448"/>
            <a:ext cx="5803323" cy="3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89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91637"/>
            <a:ext cx="11029616" cy="1013800"/>
          </a:xfrm>
        </p:spPr>
        <p:txBody>
          <a:bodyPr>
            <a:normAutofit/>
          </a:bodyPr>
          <a:lstStyle/>
          <a:p>
            <a:r>
              <a:rPr lang="en-GB" sz="3600" dirty="0">
                <a:cs typeface="Calibri Light"/>
              </a:rPr>
              <a:t>Open Book Futures Partnership</a:t>
            </a:r>
            <a:endParaRPr lang="en-GB" sz="3600" dirty="0"/>
          </a:p>
        </p:txBody>
      </p:sp>
      <p:pic>
        <p:nvPicPr>
          <p:cNvPr id="5" name="Content Placeholder 4" descr="A blue background with text and a circle&#10;&#10;Description automatically generated with medium confidence">
            <a:extLst>
              <a:ext uri="{FF2B5EF4-FFF2-40B4-BE49-F238E27FC236}">
                <a16:creationId xmlns:a16="http://schemas.microsoft.com/office/drawing/2014/main" id="{E54B146F-0377-A354-4DC3-A367FDE85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307" y="2108072"/>
            <a:ext cx="7323385" cy="411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52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35" y="662926"/>
            <a:ext cx="10175631" cy="1111843"/>
          </a:xfrm>
        </p:spPr>
        <p:txBody>
          <a:bodyPr anchor="ctr">
            <a:normAutofit/>
          </a:bodyPr>
          <a:lstStyle/>
          <a:p>
            <a:r>
              <a:rPr lang="en-GB" sz="3600" dirty="0">
                <a:cs typeface="Calibri Light"/>
              </a:rPr>
              <a:t>Trailblazers</a:t>
            </a:r>
            <a:endParaRPr lang="en-GB" sz="3600" dirty="0"/>
          </a:p>
        </p:txBody>
      </p:sp>
      <p:pic>
        <p:nvPicPr>
          <p:cNvPr id="8194" name="Picture 2" descr="An image of the Trailblazers Logo, the word trailblazeers is written in black text. There is the outline of ta book next to the text that is orange.">
            <a:extLst>
              <a:ext uri="{FF2B5EF4-FFF2-40B4-BE49-F238E27FC236}">
                <a16:creationId xmlns:a16="http://schemas.microsoft.com/office/drawing/2014/main" id="{7EF5B9C3-761C-B3F0-87A2-5F4AF6045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154" y="2514616"/>
            <a:ext cx="10515595" cy="368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51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9D14110-E5F1-D01C-89DF-91B5D2975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35" y="553458"/>
            <a:ext cx="10175631" cy="1111843"/>
          </a:xfrm>
        </p:spPr>
        <p:txBody>
          <a:bodyPr anchor="ctr">
            <a:normAutofit/>
          </a:bodyPr>
          <a:lstStyle/>
          <a:p>
            <a:r>
              <a:rPr lang="en-GB" sz="3600" dirty="0">
                <a:cs typeface="Calibri Light"/>
              </a:rPr>
              <a:t>Trailblazers: What’s It all about?</a:t>
            </a:r>
            <a:endParaRPr lang="en-GB" sz="3600" dirty="0"/>
          </a:p>
        </p:txBody>
      </p:sp>
      <p:pic>
        <p:nvPicPr>
          <p:cNvPr id="10242" name="Picture 2" descr="Liverpool University Press on X: &quot;Trailblazers: the new Open Access  initiative for ECRs at @LancasterUniLib @LivUniLibrary @TheLibraryUoS. Did  we mention all this good stuff is included too? Find out more and how">
            <a:extLst>
              <a:ext uri="{FF2B5EF4-FFF2-40B4-BE49-F238E27FC236}">
                <a16:creationId xmlns:a16="http://schemas.microsoft.com/office/drawing/2014/main" id="{1BBFA148-3D2A-E1D3-A0ED-DE5478E5A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4013" y="2038556"/>
            <a:ext cx="7583974" cy="426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1078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2">
      <a:dk1>
        <a:srgbClr val="000000"/>
      </a:dk1>
      <a:lt1>
        <a:srgbClr val="FFFFFF"/>
      </a:lt1>
      <a:dk2>
        <a:srgbClr val="323232"/>
      </a:dk2>
      <a:lt2>
        <a:srgbClr val="E5C243"/>
      </a:lt2>
      <a:accent1>
        <a:srgbClr val="FF2213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0203C115B5DB4E9EE79AA12F79E49F" ma:contentTypeVersion="18" ma:contentTypeDescription="Create a new document." ma:contentTypeScope="" ma:versionID="1ac0933b30baa93e18c592a1dd2b6b9f">
  <xsd:schema xmlns:xsd="http://www.w3.org/2001/XMLSchema" xmlns:xs="http://www.w3.org/2001/XMLSchema" xmlns:p="http://schemas.microsoft.com/office/2006/metadata/properties" xmlns:ns2="13900297-185d-46b8-930e-e54220233179" xmlns:ns3="5302597a-ba97-49ef-9604-f12fface8397" targetNamespace="http://schemas.microsoft.com/office/2006/metadata/properties" ma:root="true" ma:fieldsID="11202dc63e3e7dd2453005d22b54b57d" ns2:_="" ns3:_="">
    <xsd:import namespace="13900297-185d-46b8-930e-e54220233179"/>
    <xsd:import namespace="5302597a-ba97-49ef-9604-f12fface8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00297-185d-46b8-930e-e542202331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bb35676-0bdf-4ed4-88f9-e2f837924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2597a-ba97-49ef-9604-f12fface8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853dfb0-b0a4-4a88-a584-a089ca7a6161}" ma:internalName="TaxCatchAll" ma:showField="CatchAllData" ma:web="5302597a-ba97-49ef-9604-f12fface8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02597a-ba97-49ef-9604-f12fface8397" xsi:nil="true"/>
    <lcf76f155ced4ddcb4097134ff3c332f xmlns="13900297-185d-46b8-930e-e54220233179">
      <Terms xmlns="http://schemas.microsoft.com/office/infopath/2007/PartnerControls"/>
    </lcf76f155ced4ddcb4097134ff3c332f>
    <SharedWithUsers xmlns="5302597a-ba97-49ef-9604-f12fface8397">
      <UserInfo>
        <DisplayName>Sykes, Elaine</DisplayName>
        <AccountId>48</AccountId>
        <AccountType/>
      </UserInfo>
      <UserInfo>
        <DisplayName>Cheeseman, Phil</DisplayName>
        <AccountId>3</AccountId>
        <AccountType/>
      </UserInfo>
      <UserInfo>
        <DisplayName>Leonard, Tim</DisplayName>
        <AccountId>87</AccountId>
        <AccountType/>
      </UserInfo>
      <UserInfo>
        <DisplayName>Morley, Tom</DisplayName>
        <AccountId>63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1B73980-A036-4268-A95A-484A18F6FB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900297-185d-46b8-930e-e54220233179"/>
    <ds:schemaRef ds:uri="5302597a-ba97-49ef-9604-f12fface8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77E99C-9CCE-456B-A0CB-8633E01C99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AEF189-B024-46E3-8F9D-14CEAACF6A86}">
  <ds:schemaRefs>
    <ds:schemaRef ds:uri="5302597a-ba97-49ef-9604-f12fface8397"/>
    <ds:schemaRef ds:uri="13900297-185d-46b8-930e-e54220233179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{7B0481F0-6485-9244-A4A0-9FECAAC2A356}tf10001123</Template>
  <TotalTime>14725</TotalTime>
  <Words>111</Words>
  <Application>Microsoft Macintosh PowerPoint</Application>
  <PresentationFormat>Widescreen</PresentationFormat>
  <Paragraphs>21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Gill Sans MT</vt:lpstr>
      <vt:lpstr>Wingdings 2</vt:lpstr>
      <vt:lpstr>Dividend</vt:lpstr>
      <vt:lpstr>Trailblazing</vt:lpstr>
      <vt:lpstr>    OUR Library Vision – From Service… </vt:lpstr>
      <vt:lpstr>     Our Library Vision  – To Partner… </vt:lpstr>
      <vt:lpstr>  Our Library Vision  – To Partner…   </vt:lpstr>
      <vt:lpstr>How did we get there? OA at LU</vt:lpstr>
      <vt:lpstr>Where are We Now?  OA Monographs  (Slides Courtesy of Tom Morley)</vt:lpstr>
      <vt:lpstr>This is Personal:  The Institution as E-textbook Provider</vt:lpstr>
      <vt:lpstr>Open Book Futures Partnership</vt:lpstr>
      <vt:lpstr>Trailblazers</vt:lpstr>
      <vt:lpstr>Trailblazers: What’s It all about?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Barker, Andrew (barkerac)</cp:lastModifiedBy>
  <cp:revision>13</cp:revision>
  <dcterms:created xsi:type="dcterms:W3CDTF">2022-10-05T15:18:09Z</dcterms:created>
  <dcterms:modified xsi:type="dcterms:W3CDTF">2024-06-06T15:17:46Z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0x0101007E0203C115B5DB4E9EE79AA12F79E49F</vt:lpwstr>
  </property>
  <property fmtid="{D5CDD505-2E9C-101B-9397-08002B2CF9AE}" pid="3" name="MediaServiceImageTags">
    <vt:lpwstr/>
  </property>
</Properties>
</file>