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8" r:id="rId2"/>
    <p:sldId id="341" r:id="rId3"/>
    <p:sldId id="388" r:id="rId4"/>
    <p:sldId id="390" r:id="rId5"/>
    <p:sldId id="389" r:id="rId6"/>
    <p:sldId id="391" r:id="rId7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5"/>
    <a:srgbClr val="0097A9"/>
    <a:srgbClr val="ECF0AB"/>
    <a:srgbClr val="CAD200"/>
    <a:srgbClr val="F6BE00"/>
    <a:srgbClr val="8C82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09" autoAdjust="0"/>
    <p:restoredTop sz="83257" autoAdjust="0"/>
  </p:normalViewPr>
  <p:slideViewPr>
    <p:cSldViewPr snapToGrid="0" snapToObjects="1">
      <p:cViewPr varScale="1">
        <p:scale>
          <a:sx n="105" d="100"/>
          <a:sy n="105" d="100"/>
        </p:scale>
        <p:origin x="40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2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7E7C6-0F0F-4D49-9F69-E8E1D600C092}" type="datetimeFigureOut">
              <a:rPr lang="en-GB" smtClean="0"/>
              <a:t>31/05/2024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7D33B8-0A89-4310-9906-029396C1E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528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03A87-0194-F64E-9E11-2453DF306F6F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56058-1F00-774F-AFF0-80968896E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86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56058-1F00-774F-AFF0-80968896E68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21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256058-1F00-774F-AFF0-80968896E6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152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7DC9E-625E-0E4C-A074-3E3C787A0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097279"/>
            <a:ext cx="10976429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A19C2-79E5-F746-80ED-EB04E0000EA8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D265AB41-B115-1C49-AA6E-4D58C87F2F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76208" y="6526176"/>
            <a:ext cx="2177591" cy="1717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F18B5-ED5D-5A4F-B5E1-B1F2B1F7632E}" type="datetime1">
              <a:rPr lang="en-GB" smtClean="0"/>
              <a:t>31/05/2024</a:t>
            </a:fld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9ADFAD61-67A1-2548-9374-AA1C04007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5286" y="6526176"/>
            <a:ext cx="484695" cy="1717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6E4C5-4C45-A449-A8D6-D7A630F1CB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607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133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2E52EA-0653-AF43-8B82-D846DB0A58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33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149839-DBEC-6549-A272-74B1FC526DFC}"/>
              </a:ext>
            </a:extLst>
          </p:cNvPr>
          <p:cNvSpPr txBox="1"/>
          <p:nvPr userDrawn="1"/>
        </p:nvSpPr>
        <p:spPr>
          <a:xfrm>
            <a:off x="381600" y="360000"/>
            <a:ext cx="4257556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+mn-lt"/>
                <a:cs typeface="Arial"/>
              </a:rPr>
              <a:t>UCL PRESS</a:t>
            </a:r>
            <a:endParaRPr lang="en-US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80F44E-32D7-7946-A588-77988EFE2A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924" y="6526176"/>
            <a:ext cx="1096554" cy="14798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8FE43E7-3821-354B-AC85-F68E0DCF09E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3733588"/>
            <a:ext cx="11463204" cy="1444081"/>
          </a:xfrm>
        </p:spPr>
        <p:txBody>
          <a:bodyPr anchor="t" anchorCtr="0"/>
          <a:lstStyle>
            <a:lvl1pPr algn="l">
              <a:defRPr sz="4800" b="1" i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Master title slide </a:t>
            </a:r>
            <a:br>
              <a:rPr lang="en-US" dirty="0"/>
            </a:br>
            <a:r>
              <a:rPr lang="en-US" dirty="0"/>
              <a:t>Headlines in Arial bold 48pt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9DE774B-66F9-AE42-9AAB-D76FEA2CEDD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356" y="5389479"/>
            <a:ext cx="11463204" cy="742361"/>
          </a:xfrm>
        </p:spPr>
        <p:txBody>
          <a:bodyPr bIns="0"/>
          <a:lstStyle>
            <a:lvl1pPr marL="0" indent="0" algn="l"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38394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991E7-187D-0340-BA51-086C2FD09D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760" y="1097279"/>
            <a:ext cx="10976429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0670E-AB55-C84B-BEF7-FCF709BCDB3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5760" y="2286000"/>
            <a:ext cx="5212080" cy="391017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ACE03-1586-E64E-8DBA-8C0A5A2BC80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943600" y="2286000"/>
            <a:ext cx="5212080" cy="391017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EFC841-E785-0840-8E24-698485CC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E258-42A7-BD49-90A0-789372771460}" type="datetime1">
              <a:rPr lang="en-GB" smtClean="0"/>
              <a:t>31/05/2024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D90E02-E34A-D14F-8891-7C7E591AB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E4C5-4C45-A449-A8D6-D7A630F1C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510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7E45A-DA60-A941-A59D-3155E24890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760" y="1097279"/>
            <a:ext cx="10761028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EADB05-6816-0442-94CE-93B289E36B3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5760" y="2138138"/>
            <a:ext cx="5157787" cy="478288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9D261-A2D2-D541-83FB-7E3EFA829C8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5760" y="2743200"/>
            <a:ext cx="5212080" cy="3684588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F16E8C-8D9B-A442-B3BC-FB2D895EC89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943600" y="2138137"/>
            <a:ext cx="5183188" cy="47828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AB6C5B-A1AA-114F-B5BE-77D3B5992A1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943600" y="2743200"/>
            <a:ext cx="5212080" cy="3684588"/>
          </a:xfrm>
        </p:spPr>
        <p:txBody>
          <a:bodyPr/>
          <a:lstStyle>
            <a:lvl1pPr>
              <a:buClr>
                <a:srgbClr val="F6BE00"/>
              </a:buClr>
              <a:defRPr/>
            </a:lvl1pPr>
            <a:lvl2pPr>
              <a:buClr>
                <a:srgbClr val="F6BE00"/>
              </a:buClr>
              <a:defRPr/>
            </a:lvl2pPr>
            <a:lvl3pPr>
              <a:buClr>
                <a:srgbClr val="F6BE00"/>
              </a:buClr>
              <a:defRPr/>
            </a:lvl3pPr>
            <a:lvl4pPr>
              <a:buClr>
                <a:srgbClr val="F6BE00"/>
              </a:buClr>
              <a:defRPr/>
            </a:lvl4pPr>
            <a:lvl5pPr>
              <a:buClr>
                <a:srgbClr val="F6BE00"/>
              </a:buClr>
              <a:defRPr/>
            </a:lvl5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A3DFC2-E1BB-E946-A639-6A1E08276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19A5D-0AB3-FF4B-8C6B-D6FAEC78A045}" type="datetime1">
              <a:rPr lang="en-GB" smtClean="0"/>
              <a:t>31/05/2024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7F2452-4CFC-6341-AB69-2FAEC85AF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E4C5-4C45-A449-A8D6-D7A630F1C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03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FE5E5-726F-654A-A7BA-2FDCAD9A1D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760" y="1097279"/>
            <a:ext cx="10976429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C23E45-59B7-7749-98B1-9F5DB2F2B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A2C31-8DC5-844D-9EAD-2A75B0A732ED}" type="datetime1">
              <a:rPr lang="en-GB" smtClean="0"/>
              <a:t>31/05/2024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83401-61BB-284E-8C2C-E5609AEC9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E4C5-4C45-A449-A8D6-D7A630F1C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401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876896-EB96-734C-86DA-222394192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53FBF-E39E-E44A-8AB6-2317FAFEDFD3}" type="datetime1">
              <a:rPr lang="en-GB" smtClean="0"/>
              <a:t>31/05/2024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7812DA-0C90-504C-822E-2C4950FA9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E4C5-4C45-A449-A8D6-D7A630F1C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82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028C3-72F5-084D-937C-D91EFF798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760" y="1097280"/>
            <a:ext cx="3932237" cy="118872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C8532-D106-AE48-B44C-AE6B01716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12080" y="109728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2D0DD-0467-B24B-81FD-B0A1FCA4F2C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5760" y="241401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46EE7C-5EBE-B145-BE2B-B2CB0F269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DC65D-A04B-1D4E-A7AE-13D5794E6575}" type="datetime1">
              <a:rPr lang="en-GB" smtClean="0"/>
              <a:t>31/05/2024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52F575-BBE5-4E40-96AA-337A6E199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E4C5-4C45-A449-A8D6-D7A630F1C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84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AC853-C191-D34B-9690-C41511E012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760" y="1097280"/>
            <a:ext cx="3932237" cy="118872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AB03E7-58B6-404B-BD28-2B403F16A8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12079" y="1097280"/>
            <a:ext cx="6697901" cy="5114984"/>
          </a:xfrm>
        </p:spPr>
        <p:txBody>
          <a:bodyPr bIns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7CEDD-AFC7-1643-B96A-616A94F14C3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5759" y="2414016"/>
            <a:ext cx="3932237" cy="3796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293366-05B8-E941-9757-A92BBF078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F5F4A-F2F6-D94A-B297-2F70E9B0BD7C}" type="datetime1">
              <a:rPr lang="en-GB" smtClean="0"/>
              <a:t>31/05/2024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3EC55-0F9D-FC47-B9D5-EA311BC3B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E4C5-4C45-A449-A8D6-D7A630F1C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49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AB03E7-58B6-404B-BD28-2B403F16A8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65760" y="1097280"/>
            <a:ext cx="5376107" cy="5114984"/>
          </a:xfrm>
        </p:spPr>
        <p:txBody>
          <a:bodyPr bIns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293366-05B8-E941-9757-A92BBF078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9105-36C6-8549-9DEC-A7811B170EDA}" type="datetime1">
              <a:rPr lang="en-GB" smtClean="0"/>
              <a:t>31/05/2024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3EC55-0F9D-FC47-B9D5-EA311BC3B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E4C5-4C45-A449-A8D6-D7A630F1CB1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34DAC5B-49AD-4446-BCB6-55273DEB822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488154" y="1097280"/>
            <a:ext cx="5376107" cy="5114984"/>
          </a:xfrm>
        </p:spPr>
        <p:txBody>
          <a:bodyPr bIns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62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E5857-096D-4947-B637-0126E34A1E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76208" y="6526176"/>
            <a:ext cx="2177591" cy="1717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5B393-E1F4-F441-84B5-76A6ABA355C4}" type="datetime1">
              <a:rPr lang="en-GB" smtClean="0"/>
              <a:t>31/05/2024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389E0-0CF7-6743-B3AE-CB7F370BF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5286" y="6526176"/>
            <a:ext cx="484695" cy="1717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6E4C5-4C45-A449-A8D6-D7A630F1CB1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758F75-6A88-BC4B-AB24-5C3E405238D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924" y="6526176"/>
            <a:ext cx="1096554" cy="1479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E85851-DB6A-EB4B-814B-E131C35A4219}"/>
              </a:ext>
            </a:extLst>
          </p:cNvPr>
          <p:cNvSpPr txBox="1"/>
          <p:nvPr userDrawn="1"/>
        </p:nvSpPr>
        <p:spPr>
          <a:xfrm>
            <a:off x="381600" y="360000"/>
            <a:ext cx="4257556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+mn-lt"/>
                <a:cs typeface="Arial"/>
              </a:rPr>
              <a:t>UCL PRESS</a:t>
            </a:r>
            <a:endParaRPr lang="en-US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3D466F-D219-684F-9B67-EB58D135DD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760" y="2205873"/>
            <a:ext cx="10976429" cy="397109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DA33CA-41BA-1B41-B633-36BB45207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097279"/>
            <a:ext cx="10976429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29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0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6BE00"/>
        </a:buClr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6BE00"/>
        </a:buClr>
        <a:buFont typeface="Arial" panose="020B0604020202020204" pitchFamily="34" charset="0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6BE00"/>
        </a:buClr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6BE00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6BE00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F1552F8-CC64-C441-84EB-F986220AACF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924" y="6526176"/>
            <a:ext cx="1096554" cy="14798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3731A98-5CC8-A349-832F-DB8515123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784" y="1914129"/>
            <a:ext cx="10976429" cy="746775"/>
          </a:xfrm>
        </p:spPr>
        <p:txBody>
          <a:bodyPr anchor="t" anchorCtr="0"/>
          <a:lstStyle>
            <a:lvl1pPr algn="l">
              <a:defRPr sz="4800" b="1" i="0" baseline="0">
                <a:solidFill>
                  <a:schemeClr val="tx1"/>
                </a:solidFill>
              </a:defRPr>
            </a:lvl1pPr>
          </a:lstStyle>
          <a:p>
            <a:pPr algn="ctr"/>
            <a:r>
              <a:rPr lang="en-US" dirty="0"/>
              <a:t>Supporting students at our institution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0D03CC8-E8EB-E3B9-DDB1-267BBB62165D}"/>
              </a:ext>
            </a:extLst>
          </p:cNvPr>
          <p:cNvSpPr txBox="1">
            <a:spLocks/>
          </p:cNvSpPr>
          <p:nvPr/>
        </p:nvSpPr>
        <p:spPr>
          <a:xfrm>
            <a:off x="607783" y="3246105"/>
            <a:ext cx="10976429" cy="746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Pat Gordon-Smith</a:t>
            </a:r>
          </a:p>
          <a:p>
            <a:pPr algn="ctr">
              <a:spcBef>
                <a:spcPts val="1200"/>
              </a:spcBef>
            </a:pPr>
            <a:r>
              <a:rPr lang="en-US" sz="3600" b="0" dirty="0"/>
              <a:t>Commissioning Editor</a:t>
            </a:r>
          </a:p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9C5D73-2D42-1273-FEF5-32D453B51FB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824" y="4453358"/>
            <a:ext cx="3752648" cy="92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57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18" y="1200207"/>
            <a:ext cx="10976429" cy="649225"/>
          </a:xfrm>
        </p:spPr>
        <p:txBody>
          <a:bodyPr/>
          <a:lstStyle/>
          <a:p>
            <a:r>
              <a:rPr lang="en-US" sz="2400" dirty="0"/>
              <a:t>UCL Press publishes research scholars from any institution (or none), at any point in their career, based anywhere globally, in the following outputs: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6504" y="2052360"/>
            <a:ext cx="4742953" cy="2843079"/>
          </a:xfrm>
        </p:spPr>
        <p:txBody>
          <a:bodyPr/>
          <a:lstStyle/>
          <a:p>
            <a:pPr>
              <a:buClrTx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Scholarly monographs</a:t>
            </a:r>
          </a:p>
          <a:p>
            <a:pPr>
              <a:buClrTx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Edited collections</a:t>
            </a:r>
          </a:p>
          <a:p>
            <a:pPr>
              <a:buClrTx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Short monographs</a:t>
            </a:r>
          </a:p>
          <a:p>
            <a:pPr>
              <a:buClrTx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Textbooks</a:t>
            </a:r>
          </a:p>
          <a:p>
            <a:pPr>
              <a:buClrTx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14 Academic journals</a:t>
            </a:r>
          </a:p>
          <a:p>
            <a:pPr>
              <a:buClrTx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UCL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OpenEnvironment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journal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649204-9219-6347-8E98-DD3CDD0822F4}"/>
              </a:ext>
            </a:extLst>
          </p:cNvPr>
          <p:cNvSpPr txBox="1"/>
          <p:nvPr/>
        </p:nvSpPr>
        <p:spPr>
          <a:xfrm>
            <a:off x="381600" y="360000"/>
            <a:ext cx="4257556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+mn-lt"/>
                <a:cs typeface="Arial"/>
              </a:rPr>
              <a:t>UCL LIBRARY SERVICES</a:t>
            </a:r>
            <a:endParaRPr lang="en-US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F6C2E57-6D76-C0A6-A7DA-DCCD7A6AE74E}"/>
              </a:ext>
            </a:extLst>
          </p:cNvPr>
          <p:cNvSpPr txBox="1">
            <a:spLocks/>
          </p:cNvSpPr>
          <p:nvPr/>
        </p:nvSpPr>
        <p:spPr>
          <a:xfrm>
            <a:off x="607785" y="5093678"/>
            <a:ext cx="10976429" cy="6492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0" i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Our scope </a:t>
            </a:r>
            <a:r>
              <a:rPr lang="en-US" sz="2400" u="sng" dirty="0"/>
              <a:t>excludes</a:t>
            </a:r>
            <a:r>
              <a:rPr lang="en-US" sz="2400" dirty="0"/>
              <a:t> publication of research students’ work. 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But we have other ways of  supporting their development and contributing to UCL’s institutional responsibilities towards them</a:t>
            </a:r>
          </a:p>
        </p:txBody>
      </p:sp>
    </p:spTree>
    <p:extLst>
      <p:ext uri="{BB962C8B-B14F-4D97-AF65-F5344CB8AC3E}">
        <p14:creationId xmlns:p14="http://schemas.microsoft.com/office/powerpoint/2010/main" val="1034079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F7F1B-E1DA-2EAA-CFE5-8FC3DCEA1399}"/>
              </a:ext>
            </a:extLst>
          </p:cNvPr>
          <p:cNvSpPr txBox="1">
            <a:spLocks/>
          </p:cNvSpPr>
          <p:nvPr/>
        </p:nvSpPr>
        <p:spPr>
          <a:xfrm>
            <a:off x="502920" y="1175118"/>
            <a:ext cx="10976429" cy="6492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0" i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1 Student-led journals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89E56-FFED-C0E1-FB74-AA9246AB278B}"/>
              </a:ext>
            </a:extLst>
          </p:cNvPr>
          <p:cNvSpPr txBox="1">
            <a:spLocks/>
          </p:cNvSpPr>
          <p:nvPr/>
        </p:nvSpPr>
        <p:spPr>
          <a:xfrm>
            <a:off x="502920" y="1657408"/>
            <a:ext cx="10634472" cy="4840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Our biggest permanent service for students</a:t>
            </a:r>
          </a:p>
          <a:p>
            <a:pPr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Any student body in any faculty can run a journal</a:t>
            </a:r>
          </a:p>
          <a:p>
            <a:pPr lvl="1">
              <a:buClrTx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Must have faculty support </a:t>
            </a:r>
          </a:p>
          <a:p>
            <a:pPr lvl="1">
              <a:buClrTx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One issue per year</a:t>
            </a:r>
          </a:p>
          <a:p>
            <a:pPr lvl="1">
              <a:buClrTx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Student editors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plan, manage, produce and market the journal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UCL Press service</a:t>
            </a:r>
          </a:p>
          <a:p>
            <a:pPr lvl="1">
              <a:buClrTx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Ring-fenced funding from UCL at start up in 2017</a:t>
            </a:r>
          </a:p>
          <a:p>
            <a:pPr lvl="1">
              <a:buClrTx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First published on Open Journals System, now on Janeway alongside our journals</a:t>
            </a:r>
          </a:p>
          <a:p>
            <a:pPr lvl="1">
              <a:buClrTx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Substantial work for UCL Press journals &amp; production; some on start up and transfer to Janeway</a:t>
            </a:r>
          </a:p>
          <a:p>
            <a:pPr lvl="1">
              <a:buClrTx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UCL Press support</a:t>
            </a:r>
          </a:p>
          <a:p>
            <a:pPr lvl="2">
              <a:buClrTx/>
            </a:pPr>
            <a:r>
              <a:rPr lang="en-GB" sz="1600" dirty="0"/>
              <a:t>New student journals: editorial teams introduced to journals best practice, system set up, generic workflow (article templates, etc.) </a:t>
            </a:r>
          </a:p>
          <a:p>
            <a:pPr lvl="2">
              <a:buClrTx/>
            </a:pPr>
            <a:r>
              <a:rPr lang="en-GB" sz="1600" dirty="0"/>
              <a:t>And that’s it, apart from… </a:t>
            </a:r>
          </a:p>
          <a:p>
            <a:pPr lvl="2">
              <a:buClrTx/>
            </a:pPr>
            <a:r>
              <a:rPr lang="en-GB" sz="1600" dirty="0"/>
              <a:t>The Wild West – intermittent crisis management (e.g. same DOI used for multiple articles)</a:t>
            </a:r>
          </a:p>
          <a:p>
            <a:pPr lvl="2">
              <a:buClrTx/>
            </a:pPr>
            <a:r>
              <a:rPr lang="en-GB" sz="1600" dirty="0"/>
              <a:t>These problems now rare on the more robust Janeway system</a:t>
            </a:r>
          </a:p>
          <a:p>
            <a:pPr lvl="2">
              <a:buClrTx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Tx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FED69E-AA3D-2A96-88B4-DDC30F6A61EC}"/>
              </a:ext>
            </a:extLst>
          </p:cNvPr>
          <p:cNvSpPr txBox="1"/>
          <p:nvPr/>
        </p:nvSpPr>
        <p:spPr>
          <a:xfrm>
            <a:off x="381600" y="360000"/>
            <a:ext cx="4257556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+mn-lt"/>
                <a:cs typeface="Arial"/>
              </a:rPr>
              <a:t>UCL LIBRARY SERVICES</a:t>
            </a:r>
            <a:endParaRPr lang="en-US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9999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BBBE13-9694-33EE-411A-7380D5AA9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43" y="1059733"/>
            <a:ext cx="10526688" cy="524514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F6D3A81-CAE1-0700-1AAC-D41BF3652F28}"/>
              </a:ext>
            </a:extLst>
          </p:cNvPr>
          <p:cNvSpPr/>
          <p:nvPr/>
        </p:nvSpPr>
        <p:spPr>
          <a:xfrm>
            <a:off x="4489704" y="3785616"/>
            <a:ext cx="6254496" cy="19476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We don’t collate stats for student journals, but…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Some have been indexed in Web of Science, Scopus and other subject-specific indexes.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Some print their issues (faculty provide budget for this, or students fund raise to cover this additional cost).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These achievements all managed by the students.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2A0738-56E6-1D3F-C83B-2BCA651AB5D6}"/>
              </a:ext>
            </a:extLst>
          </p:cNvPr>
          <p:cNvSpPr txBox="1"/>
          <p:nvPr/>
        </p:nvSpPr>
        <p:spPr>
          <a:xfrm>
            <a:off x="556543" y="553125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Current student journals</a:t>
            </a:r>
          </a:p>
        </p:txBody>
      </p:sp>
    </p:spTree>
    <p:extLst>
      <p:ext uri="{BB962C8B-B14F-4D97-AF65-F5344CB8AC3E}">
        <p14:creationId xmlns:p14="http://schemas.microsoft.com/office/powerpoint/2010/main" val="163917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3C45E6-A82F-D441-B160-9C2EF747CE86}"/>
              </a:ext>
            </a:extLst>
          </p:cNvPr>
          <p:cNvSpPr txBox="1">
            <a:spLocks/>
          </p:cNvSpPr>
          <p:nvPr/>
        </p:nvSpPr>
        <p:spPr>
          <a:xfrm>
            <a:off x="502920" y="1175119"/>
            <a:ext cx="10976429" cy="53481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0" i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2 Student members on </a:t>
            </a:r>
            <a:r>
              <a:rPr lang="en-US" sz="2400" b="1" i="1" dirty="0"/>
              <a:t>London Review of Education </a:t>
            </a:r>
            <a:r>
              <a:rPr lang="en-US" sz="2400" b="1" dirty="0"/>
              <a:t>editorial board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9405363-981B-108B-C1EE-FD7F1EC44CB7}"/>
              </a:ext>
            </a:extLst>
          </p:cNvPr>
          <p:cNvSpPr txBox="1">
            <a:spLocks/>
          </p:cNvSpPr>
          <p:nvPr/>
        </p:nvSpPr>
        <p:spPr>
          <a:xfrm>
            <a:off x="502920" y="1945560"/>
            <a:ext cx="10634472" cy="42815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Official publication of UCL Institute of Education (IOE)</a:t>
            </a:r>
          </a:p>
          <a:p>
            <a:pPr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Inclusion of IOE doctoral students as board members initiated in 2014</a:t>
            </a:r>
          </a:p>
          <a:p>
            <a:pPr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Recruited, interviewed and supported by the editorial board and UCL Press journals team</a:t>
            </a:r>
          </a:p>
          <a:p>
            <a:pPr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Students serve terms of up to 3 years; three terms completed so far, two by pairs of students</a:t>
            </a:r>
          </a:p>
          <a:p>
            <a:pPr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Positive results for the students, the journal and UCL</a:t>
            </a:r>
          </a:p>
          <a:p>
            <a:pPr lvl="1">
              <a:buClrTx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Student co-editors on 4 special issues, alongside academic board members</a:t>
            </a:r>
          </a:p>
          <a:p>
            <a:pPr lvl="1">
              <a:buClrTx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Two of these were ideas from the students that would not otherwise have emerged</a:t>
            </a:r>
          </a:p>
          <a:p>
            <a:pPr lvl="1">
              <a:buClrTx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Equal voice at the table with board members who range from ECR to professor</a:t>
            </a:r>
          </a:p>
          <a:p>
            <a:pPr lvl="1">
              <a:buClrTx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One previous student member full academic member book reviews editor following doctorate</a:t>
            </a:r>
          </a:p>
          <a:p>
            <a:pPr lvl="1">
              <a:buClrTx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LRE included in IOE community statement for REF 2021 </a:t>
            </a:r>
          </a:p>
          <a:p>
            <a:pPr>
              <a:buClrTx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ClrTx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ClrTx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Tx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131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C40BB-3EAD-B5DA-562C-A9856D078E76}"/>
              </a:ext>
            </a:extLst>
          </p:cNvPr>
          <p:cNvSpPr txBox="1">
            <a:spLocks/>
          </p:cNvSpPr>
          <p:nvPr/>
        </p:nvSpPr>
        <p:spPr>
          <a:xfrm>
            <a:off x="502920" y="1175119"/>
            <a:ext cx="10976429" cy="53481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0" i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3 Thesis to monograph presentations + others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12578-3C96-D5FD-8A91-62B1295F5018}"/>
              </a:ext>
            </a:extLst>
          </p:cNvPr>
          <p:cNvSpPr txBox="1">
            <a:spLocks/>
          </p:cNvSpPr>
          <p:nvPr/>
        </p:nvSpPr>
        <p:spPr>
          <a:xfrm>
            <a:off x="502920" y="1709929"/>
            <a:ext cx="10634472" cy="4206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Outreach to prospective UCLP authors, resulting in excellent books enabled by our funding model as they became staff:</a:t>
            </a:r>
          </a:p>
          <a:p>
            <a:pPr>
              <a:buClrTx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ClrTx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ClrTx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Tx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250853-D37D-D394-6053-D62B55C66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887" y="2343048"/>
            <a:ext cx="1673397" cy="26789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2489F0-554B-4C31-C139-A450FD222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950" y="2417706"/>
            <a:ext cx="1742524" cy="26042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47366C-372C-D15C-8BB4-188F5EB3D3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5352" y="2343048"/>
            <a:ext cx="1788219" cy="266494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040981-0AFD-76AD-58B9-2F2DADF2D048}"/>
              </a:ext>
            </a:extLst>
          </p:cNvPr>
          <p:cNvSpPr/>
          <p:nvPr/>
        </p:nvSpPr>
        <p:spPr>
          <a:xfrm>
            <a:off x="2543405" y="2630493"/>
            <a:ext cx="944545" cy="23915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2018</a:t>
            </a:r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28,434 DL</a:t>
            </a:r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170 countries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76C434-2234-00CD-71A1-AD3964540061}"/>
              </a:ext>
            </a:extLst>
          </p:cNvPr>
          <p:cNvSpPr/>
          <p:nvPr/>
        </p:nvSpPr>
        <p:spPr>
          <a:xfrm>
            <a:off x="5711456" y="2616487"/>
            <a:ext cx="944545" cy="23915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2023</a:t>
            </a:r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20,063 DL</a:t>
            </a:r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146 countries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719429-7934-E310-3788-4ADE35A250DA}"/>
              </a:ext>
            </a:extLst>
          </p:cNvPr>
          <p:cNvSpPr/>
          <p:nvPr/>
        </p:nvSpPr>
        <p:spPr>
          <a:xfrm>
            <a:off x="9367933" y="2616487"/>
            <a:ext cx="944545" cy="23915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r>
              <a:rPr lang="en-GB" sz="1400" dirty="0"/>
              <a:t>2023</a:t>
            </a:r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4,060 DL</a:t>
            </a:r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85 countries</a:t>
            </a:r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20% in India / Pakistan</a:t>
            </a:r>
          </a:p>
          <a:p>
            <a:pPr algn="ctr"/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A625CA7-4BDF-2D7E-8D34-7A361733BA29}"/>
              </a:ext>
            </a:extLst>
          </p:cNvPr>
          <p:cNvSpPr txBox="1">
            <a:spLocks/>
          </p:cNvSpPr>
          <p:nvPr/>
        </p:nvSpPr>
        <p:spPr>
          <a:xfrm>
            <a:off x="502920" y="5162628"/>
            <a:ext cx="10634472" cy="4206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BE00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Also for students to take wherever they go, extending work of our Academic Writing Centre</a:t>
            </a:r>
          </a:p>
          <a:p>
            <a:pPr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Open to ad hoc departmental presentations / collaborations to support modules, for undergraduates as well as research students</a:t>
            </a:r>
          </a:p>
          <a:p>
            <a:pPr>
              <a:buClrTx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ClrTx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ClrTx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Tx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827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4171</TotalTime>
  <Words>503</Words>
  <Application>Microsoft Office PowerPoint</Application>
  <PresentationFormat>Widescreen</PresentationFormat>
  <Paragraphs>77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Supporting students at our institution</vt:lpstr>
      <vt:lpstr>UCL Press publishes research scholars from any institution (or none), at any point in their career, based anywhere globally, in the following outputs: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Lovelock</dc:creator>
  <cp:lastModifiedBy>Pat Gordon-Smith</cp:lastModifiedBy>
  <cp:revision>499</cp:revision>
  <cp:lastPrinted>2019-08-13T12:07:45Z</cp:lastPrinted>
  <dcterms:created xsi:type="dcterms:W3CDTF">2017-12-18T09:32:30Z</dcterms:created>
  <dcterms:modified xsi:type="dcterms:W3CDTF">2024-05-31T11:58:12Z</dcterms:modified>
</cp:coreProperties>
</file>