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75" r:id="rId3"/>
    <p:sldId id="269" r:id="rId4"/>
    <p:sldId id="261" r:id="rId5"/>
    <p:sldId id="270" r:id="rId6"/>
    <p:sldId id="268" r:id="rId7"/>
    <p:sldId id="271" r:id="rId8"/>
    <p:sldId id="272" r:id="rId9"/>
    <p:sldId id="258" r:id="rId10"/>
  </p:sldIdLst>
  <p:sldSz cx="12192000" cy="6858000"/>
  <p:notesSz cx="6858000" cy="9144000"/>
  <p:embeddedFontLst>
    <p:embeddedFont>
      <p:font typeface="Source Sans Pro" panose="020B0503030403020204" pitchFamily="34" charset="0"/>
      <p:regular r:id="rId12"/>
      <p:bold r:id="rId13"/>
      <p:italic r:id="rId14"/>
      <p:boldItalic r:id="rId15"/>
    </p:embeddedFont>
    <p:embeddedFont>
      <p:font typeface="Source Sans Pro Black" panose="020B0803030403020204" pitchFamily="34" charset="0"/>
      <p:regular r:id="rId16"/>
      <p:bold r:id="rId17"/>
      <p:italic r:id="rId18"/>
      <p:boldItalic r:id="rId19"/>
    </p:embeddedFont>
    <p:embeddedFont>
      <p:font typeface="Source Sans Pro Semibold" panose="020B060303040302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65"/>
    <p:restoredTop sz="95902"/>
  </p:normalViewPr>
  <p:slideViewPr>
    <p:cSldViewPr snapToGrid="0">
      <p:cViewPr varScale="1">
        <p:scale>
          <a:sx n="62" d="100"/>
          <a:sy n="62" d="100"/>
        </p:scale>
        <p:origin x="968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a Mellows" userId="351735fd-a57f-46f8-afe9-73e3f74cb7e3" providerId="ADAL" clId="{ECBC169B-B57E-4619-B800-D0ED1FA9C682}"/>
    <pc:docChg chg="modSld sldOrd">
      <pc:chgData name="Helena Mellows" userId="351735fd-a57f-46f8-afe9-73e3f74cb7e3" providerId="ADAL" clId="{ECBC169B-B57E-4619-B800-D0ED1FA9C682}" dt="2024-06-14T08:29:05.638" v="1"/>
      <pc:docMkLst>
        <pc:docMk/>
      </pc:docMkLst>
      <pc:sldChg chg="ord">
        <pc:chgData name="Helena Mellows" userId="351735fd-a57f-46f8-afe9-73e3f74cb7e3" providerId="ADAL" clId="{ECBC169B-B57E-4619-B800-D0ED1FA9C682}" dt="2024-06-14T08:29:05.638" v="1"/>
        <pc:sldMkLst>
          <pc:docMk/>
          <pc:sldMk cId="1268656206" sldId="275"/>
        </pc:sldMkLst>
      </pc:sldChg>
    </pc:docChg>
  </pc:docChgLst>
  <pc:docChgLst>
    <pc:chgData name="Helena Mellows" userId="351735fd-a57f-46f8-afe9-73e3f74cb7e3" providerId="ADAL" clId="{E29A5F1A-5BDF-46C3-B494-9C3B9577BAA1}"/>
    <pc:docChg chg="delSld">
      <pc:chgData name="Helena Mellows" userId="351735fd-a57f-46f8-afe9-73e3f74cb7e3" providerId="ADAL" clId="{E29A5F1A-5BDF-46C3-B494-9C3B9577BAA1}" dt="2024-06-14T08:28:37.248" v="0" actId="2696"/>
      <pc:docMkLst>
        <pc:docMk/>
      </pc:docMkLst>
      <pc:sldChg chg="del">
        <pc:chgData name="Helena Mellows" userId="351735fd-a57f-46f8-afe9-73e3f74cb7e3" providerId="ADAL" clId="{E29A5F1A-5BDF-46C3-B494-9C3B9577BAA1}" dt="2024-06-14T08:28:37.248" v="0" actId="2696"/>
        <pc:sldMkLst>
          <pc:docMk/>
          <pc:sldMk cId="988497550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D128E-8F1F-7449-97FC-F29C48594D0C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599C9-4A47-C540-8DDC-1EA2B85A6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49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4C05084-DCF7-1FF7-1E1A-A51D73443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F4F8">
              <a:alpha val="85098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The University of Sheffield logo">
            <a:extLst>
              <a:ext uri="{FF2B5EF4-FFF2-40B4-BE49-F238E27FC236}">
                <a16:creationId xmlns:a16="http://schemas.microsoft.com/office/drawing/2014/main" id="{A6003042-D0A9-9DC1-AC3C-B58E4F412F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1692" y="282653"/>
            <a:ext cx="2971576" cy="9013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902B8E-E783-C54C-9531-0F40CC053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692" y="2525715"/>
            <a:ext cx="10515600" cy="903286"/>
          </a:xfrm>
        </p:spPr>
        <p:txBody>
          <a:bodyPr>
            <a:noAutofit/>
          </a:bodyPr>
          <a:lstStyle>
            <a:lvl1pPr>
              <a:defRPr sz="52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3EE6DDF-E673-4EF7-8E28-2AD7383D23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1692" y="3981843"/>
            <a:ext cx="10872787" cy="914400"/>
          </a:xfrm>
        </p:spPr>
        <p:txBody>
          <a:bodyPr>
            <a:normAutofit/>
          </a:bodyPr>
          <a:lstStyle>
            <a:lvl1pPr marL="0" indent="0">
              <a:buNone/>
              <a:defRPr sz="3600" b="1" i="0">
                <a:solidFill>
                  <a:schemeClr val="tx2"/>
                </a:solidFill>
                <a:latin typeface="Source Sans Pro Semibold" panose="020B0503030403020204" pitchFamily="34" charset="0"/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851C054-1553-ACEF-2834-30CB88E6D8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9884" y="5552588"/>
            <a:ext cx="5621032" cy="9144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528760A-0591-1473-FA1D-7EA44247E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10916" y="5552588"/>
            <a:ext cx="5621032" cy="9144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0B800-0C08-8505-A484-E3C33F250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8A4B2-5BF0-D149-BF1B-189045CDEE15}" type="datetime1">
              <a:rPr lang="en-GB" smtClean="0"/>
              <a:t>14/06/2024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92943-8A01-0DED-3480-43A6A29C9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195BC-0ADB-E9FD-2A94-A5A2F489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52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CB9A049-9CF8-7774-C1BF-6E137C92A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506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C9E5DAF-FACE-5923-E223-DB6CAC27F5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844" y="136525"/>
            <a:ext cx="11009956" cy="666363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GB" dirty="0"/>
              <a:t>Insert title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40432-05C0-8D2B-D623-E1C4368EF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93168-6EA7-7641-B706-E7779239FF40}" type="datetime1">
              <a:rPr lang="en-GB" smtClean="0"/>
              <a:t>14/06/2024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05B975-D961-3820-589F-FF2B437EE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23391-D962-08C4-699E-893E38F91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7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98539C-6D96-65DB-3617-869C4851A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6C01144F-9CD4-01BF-B17B-1F51A154AB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844" y="136525"/>
            <a:ext cx="11009956" cy="666363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GB" dirty="0"/>
              <a:t>Insert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0FCBC-74E4-FF04-687C-9FF64C4A97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3844" y="1253330"/>
            <a:ext cx="11283779" cy="485942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A66CB-A184-E2C1-46FB-D30A4236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DCC9-7F07-5342-B61C-345460B90B12}" type="datetime1">
              <a:rPr lang="en-GB" smtClean="0"/>
              <a:t>14/06/2024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B5F3A-56BC-5DC6-0CB4-8524E9A2C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B86CD-4E2F-7998-9D71-BEA3CB33C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3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98539C-6D96-65DB-3617-869C4851A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255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C642B7AB-BDCE-8808-44BC-9B911EB31E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844" y="136525"/>
            <a:ext cx="11009956" cy="666363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GB" dirty="0"/>
              <a:t>Insert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0FCBC-74E4-FF04-687C-9FF64C4A97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3845" y="1253330"/>
            <a:ext cx="5487112" cy="485942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F56F4E8-20C2-D306-8701-7748C2D50AD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61043" y="1253331"/>
            <a:ext cx="5487112" cy="48594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A66CB-A184-E2C1-46FB-D30A4236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6630-3E41-9F47-A2B2-0100248A62D0}" type="datetime1">
              <a:rPr lang="en-GB" smtClean="0"/>
              <a:t>14/06/2024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B5F3A-56BC-5DC6-0CB4-8524E9A2C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B86CD-4E2F-7998-9D71-BEA3CB33C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79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8EA9B8-0526-170A-4EE2-44998BC20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40AFC9C6-B87E-375C-E428-2DFB1D459F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844" y="136525"/>
            <a:ext cx="11009956" cy="666363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GB" dirty="0"/>
              <a:t>Insert title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09A3E41-0597-3192-3DBA-0B4D20DC9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3845" y="1253330"/>
            <a:ext cx="3694755" cy="485942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397389-C582-415D-B041-FC57E22FB5E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39333" y="1253330"/>
            <a:ext cx="3694755" cy="485942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A29CC15-89B1-D103-CD8A-BF80C0D89DC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4822" y="1253330"/>
            <a:ext cx="3694755" cy="485942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42BAD-E11D-E03F-8DD7-EFE5D56F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DD8B-4B82-E34F-8778-82A129EA8A3D}" type="datetime1">
              <a:rPr lang="en-GB" smtClean="0"/>
              <a:t>14/06/2024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D8792-42A4-C118-8092-AC240E4C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C7256-4BE4-9904-A949-6FAE919F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6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8EA9B8-0526-170A-4EE2-44998BC20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28A8EB45-87A0-7BC9-8B50-11B95EECA5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844" y="136525"/>
            <a:ext cx="11009956" cy="666363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GB" dirty="0"/>
              <a:t>Insert title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09A3E41-0597-3192-3DBA-0B4D20DC9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3845" y="1253331"/>
            <a:ext cx="7329164" cy="49389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B46CB53-7CB8-5B3C-BE49-9B20D84FCC56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34821" y="1253331"/>
            <a:ext cx="3694755" cy="490904"/>
          </a:xfr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accent5"/>
                </a:solidFill>
                <a:latin typeface="Source Sans Pro Black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A29CC15-89B1-D103-CD8A-BF80C0D89DC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4822" y="1842052"/>
            <a:ext cx="3694755" cy="435020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42BAD-E11D-E03F-8DD7-EFE5D56F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C829-83D9-E348-BEE0-FCA4F898DC37}" type="datetime1">
              <a:rPr lang="en-GB" smtClean="0"/>
              <a:t>14/06/2024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D8792-42A4-C118-8092-AC240E4C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C7256-4BE4-9904-A949-6FAE919F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02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353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der - Flamingo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3F19FE-01C2-98F4-B8BF-CAE4066C4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566550-17A1-D711-F681-47CAB8520D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5789" y="2932043"/>
            <a:ext cx="7067550" cy="2425700"/>
          </a:xfrm>
        </p:spPr>
        <p:txBody>
          <a:bodyPr anchor="t">
            <a:normAutofit/>
          </a:bodyPr>
          <a:lstStyle>
            <a:lvl1pPr>
              <a:defRPr sz="5400" b="1" i="0">
                <a:solidFill>
                  <a:schemeClr val="bg1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GB" dirty="0"/>
              <a:t>Insert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578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- Teal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193171-0519-E70D-9518-FD5257660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BD20E114-57E3-B4E6-6D44-4DABEB23A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5789" y="2932043"/>
            <a:ext cx="7067550" cy="2425700"/>
          </a:xfrm>
        </p:spPr>
        <p:txBody>
          <a:bodyPr anchor="t">
            <a:normAutofit/>
          </a:bodyPr>
          <a:lstStyle>
            <a:lvl1pPr>
              <a:defRPr sz="5400" b="1" i="0">
                <a:solidFill>
                  <a:schemeClr val="bg1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GB" dirty="0"/>
              <a:t>Insert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79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8EA9B8-0526-170A-4EE2-44998BC20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CF122BBB-6F5F-69BB-4ED7-84668E3849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844" y="136525"/>
            <a:ext cx="11009956" cy="666363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GB" dirty="0"/>
              <a:t>Insert title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7B4FE02-F1F0-400A-CCBD-1F0951EDE5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1300" y="1157288"/>
            <a:ext cx="4089400" cy="49561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D4419EB-6365-D3DB-BBB3-AD8B72B415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1234" y="1164522"/>
            <a:ext cx="7369175" cy="4948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42BAD-E11D-E03F-8DD7-EFE5D56F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C829-83D9-E348-BEE0-FCA4F898DC37}" type="datetime1">
              <a:rPr lang="en-GB" smtClean="0"/>
              <a:t>14/06/2024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D8792-42A4-C118-8092-AC240E4C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C7256-4BE4-9904-A949-6FAE919F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43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8EA9B8-0526-170A-4EE2-44998BC20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19EFA73A-97F1-7794-156D-88C66E98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844" y="136525"/>
            <a:ext cx="11009956" cy="666363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GB" dirty="0"/>
              <a:t>Insert title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D4419EB-6365-D3DB-BBB3-AD8B72B415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2760" y="1164522"/>
            <a:ext cx="11677650" cy="4948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42BAD-E11D-E03F-8DD7-EFE5D56F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C829-83D9-E348-BEE0-FCA4F898DC37}" type="datetime1">
              <a:rPr lang="en-GB" smtClean="0"/>
              <a:t>14/06/2024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D8792-42A4-C118-8092-AC240E4C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C7256-4BE4-9904-A949-6FAE919F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15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C3E179-9738-841F-B2A5-DA69F478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6C2B41-A8AA-68A2-ECDC-D282475CE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F489-CEF4-D1E2-AA8D-656282974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741EA-11A6-3447-BAD2-720E27894BF2}" type="datetime1">
              <a:rPr lang="en-GB" smtClean="0"/>
              <a:t>14/06/2024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53336-989C-B42A-BBE3-461639785C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6A317-86E5-373E-71C5-1246FEB0D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AFA59-1A5E-4448-B365-E0C6238BD9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3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6" r:id="rId4"/>
    <p:sldLayoutId id="2147483651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sheffield.ac.uk/govern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D966-187B-C878-8430-BEE758787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OERs and open textbooks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814BB-1770-F87C-3FB4-B82FA2E98E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Next steps at the University of Sheffield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F83CA-6E10-CB87-2E09-A8C9D0CE2F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Anna Grigson</a:t>
            </a:r>
            <a:br>
              <a:rPr lang="en-US" dirty="0"/>
            </a:br>
            <a:r>
              <a:rPr lang="en-US" dirty="0"/>
              <a:t>Associate Director (Library)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F15199-9928-AF94-04F1-0CF70011E1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June 2024</a:t>
            </a:r>
          </a:p>
        </p:txBody>
      </p:sp>
    </p:spTree>
    <p:extLst>
      <p:ext uri="{BB962C8B-B14F-4D97-AF65-F5344CB8AC3E}">
        <p14:creationId xmlns:p14="http://schemas.microsoft.com/office/powerpoint/2010/main" val="4045433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EA0CA-01F9-4457-4430-67BEE8A4D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now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A974EF-513C-B3F3-C80F-D4301171F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8348" y="1252538"/>
            <a:ext cx="9374641" cy="48609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31852-9821-78CC-9882-813F01E94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656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B022-91C7-8D68-6E41-1439873D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Guidance for University staff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9E5882-1DA2-6637-CE03-135FC149CE4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42225" y="1474741"/>
            <a:ext cx="3694755" cy="4350207"/>
          </a:xfrm>
        </p:spPr>
        <p:txBody>
          <a:bodyPr/>
          <a:lstStyle/>
          <a:p>
            <a:r>
              <a:rPr lang="en-US" sz="1600" dirty="0"/>
              <a:t>https://</a:t>
            </a:r>
            <a:r>
              <a:rPr lang="en-US" sz="1600" dirty="0" err="1"/>
              <a:t>www.sheffield.ac.uk</a:t>
            </a:r>
            <a:r>
              <a:rPr lang="en-US" sz="1600" dirty="0"/>
              <a:t>/library/</a:t>
            </a:r>
            <a:br>
              <a:rPr lang="en-US" sz="1600" dirty="0"/>
            </a:br>
            <a:r>
              <a:rPr lang="en-US" sz="1600" dirty="0"/>
              <a:t>open-access/open-educational-resources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4A671-205B-29B3-EFE6-BE273F89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3</a:t>
            </a:fld>
            <a:endParaRPr lang="en-US"/>
          </a:p>
        </p:txBody>
      </p:sp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B5BF6568-5A80-3CE1-86B2-A46DEAA186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383598"/>
            <a:ext cx="7327900" cy="467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88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B022-91C7-8D68-6E41-1439873D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policy on OER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9E5882-1DA2-6637-CE03-135FC149CE4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42225" y="1474741"/>
            <a:ext cx="3694755" cy="4350207"/>
          </a:xfrm>
        </p:spPr>
        <p:txBody>
          <a:bodyPr/>
          <a:lstStyle/>
          <a:p>
            <a:r>
              <a:rPr lang="en-US" sz="1600" dirty="0">
                <a:hlinkClick r:id="rId2"/>
              </a:rPr>
              <a:t>https://www.sheffield.ac.uk/govern/</a:t>
            </a:r>
            <a:br>
              <a:rPr lang="en-US" sz="1600" dirty="0"/>
            </a:br>
            <a:r>
              <a:rPr lang="en-US" sz="1600" dirty="0" err="1"/>
              <a:t>documents#Doc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4A671-205B-29B3-EFE6-BE273F89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4</a:t>
            </a:fld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00BD41B-DA58-3D0C-D49C-4A91A0EEF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2723" y="1252538"/>
            <a:ext cx="6891430" cy="49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51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B022-91C7-8D68-6E41-1439873D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White Rose Libraries OER toolkit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9E5882-1DA2-6637-CE03-135FC149CE4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42225" y="1474741"/>
            <a:ext cx="3694755" cy="4350207"/>
          </a:xfrm>
        </p:spPr>
        <p:txBody>
          <a:bodyPr/>
          <a:lstStyle/>
          <a:p>
            <a:r>
              <a:rPr lang="en-US" sz="1600" dirty="0"/>
              <a:t>https://</a:t>
            </a:r>
            <a:r>
              <a:rPr lang="en-US" sz="1600" dirty="0" err="1"/>
              <a:t>sites.google.com</a:t>
            </a:r>
            <a:r>
              <a:rPr lang="en-US" sz="1600" dirty="0"/>
              <a:t>/</a:t>
            </a:r>
            <a:r>
              <a:rPr lang="en-US" sz="1600" dirty="0" err="1"/>
              <a:t>york.ac.uk</a:t>
            </a:r>
            <a:r>
              <a:rPr lang="en-US" sz="1600" dirty="0"/>
              <a:t>/</a:t>
            </a:r>
            <a:br>
              <a:rPr lang="en-US" sz="1600" dirty="0"/>
            </a:br>
            <a:r>
              <a:rPr lang="en-US" sz="1600" dirty="0" err="1"/>
              <a:t>oertoolkit</a:t>
            </a:r>
            <a:r>
              <a:rPr lang="en-US" sz="1600" dirty="0"/>
              <a:t>/home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4A671-205B-29B3-EFE6-BE273F89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5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FBD6528-7B58-E9E3-6F12-B93882E848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580150"/>
            <a:ext cx="7327900" cy="428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95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B022-91C7-8D68-6E41-1439873D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OER working group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908B357-5B58-AF51-83F0-5533497DA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474741"/>
            <a:ext cx="7327900" cy="4495894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9E5882-1DA2-6637-CE03-135FC149CE4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42225" y="1474741"/>
            <a:ext cx="3694755" cy="4350207"/>
          </a:xfrm>
        </p:spPr>
        <p:txBody>
          <a:bodyPr/>
          <a:lstStyle/>
          <a:p>
            <a:r>
              <a:rPr lang="en-US" sz="1600" dirty="0"/>
              <a:t>https://</a:t>
            </a:r>
            <a:r>
              <a:rPr lang="en-US" sz="1600" dirty="0" err="1"/>
              <a:t>sites.google.com</a:t>
            </a:r>
            <a:r>
              <a:rPr lang="en-US" sz="1600" dirty="0"/>
              <a:t>/</a:t>
            </a:r>
            <a:br>
              <a:rPr lang="en-US" sz="1600" dirty="0"/>
            </a:br>
            <a:r>
              <a:rPr lang="en-US" sz="1600" dirty="0" err="1"/>
              <a:t>sheffield.ac.uk</a:t>
            </a:r>
            <a:r>
              <a:rPr lang="en-US" sz="1600" dirty="0"/>
              <a:t>/</a:t>
            </a:r>
            <a:r>
              <a:rPr lang="en-US" sz="1600" dirty="0" err="1"/>
              <a:t>oer</a:t>
            </a:r>
            <a:r>
              <a:rPr lang="en-US" sz="1600" dirty="0"/>
              <a:t>-working-group/home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4A671-205B-29B3-EFE6-BE273F89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21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B022-91C7-8D68-6E41-1439873D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of Sheffield Pressbooks Network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9E5882-1DA2-6637-CE03-135FC149CE4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42225" y="1474741"/>
            <a:ext cx="3694755" cy="4350207"/>
          </a:xfrm>
        </p:spPr>
        <p:txBody>
          <a:bodyPr/>
          <a:lstStyle/>
          <a:p>
            <a:r>
              <a:rPr lang="en-US" sz="1600" dirty="0"/>
              <a:t>https://</a:t>
            </a:r>
            <a:r>
              <a:rPr lang="en-US" sz="1600" dirty="0" err="1"/>
              <a:t>sheffield.pressbooks.pub</a:t>
            </a:r>
            <a:r>
              <a:rPr lang="en-US" sz="1600" dirty="0"/>
              <a:t>/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4A671-205B-29B3-EFE6-BE273F89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7</a:t>
            </a:fld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51C0F3B-00C2-8ECB-BA12-75BB4BC33D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348341"/>
            <a:ext cx="7327900" cy="474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76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B022-91C7-8D68-6E41-1439873D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OERs published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9E5882-1DA2-6637-CE03-135FC149CE4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42225" y="1474741"/>
            <a:ext cx="3694755" cy="4350207"/>
          </a:xfrm>
        </p:spPr>
        <p:txBody>
          <a:bodyPr/>
          <a:lstStyle/>
          <a:p>
            <a:r>
              <a:rPr lang="en-US" sz="1600" dirty="0"/>
              <a:t>https://</a:t>
            </a:r>
            <a:r>
              <a:rPr lang="en-US" sz="1600" dirty="0" err="1"/>
              <a:t>sheffield.pressbooks.pub</a:t>
            </a:r>
            <a:r>
              <a:rPr lang="en-US" sz="1600" dirty="0"/>
              <a:t>/</a:t>
            </a:r>
            <a:br>
              <a:rPr lang="en-US" sz="1600" dirty="0"/>
            </a:br>
            <a:r>
              <a:rPr lang="en-US" sz="1600" dirty="0"/>
              <a:t>catalogue/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4A671-205B-29B3-EFE6-BE273F89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8</a:t>
            </a:fld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2F6753A-DEC8-C7D7-7086-93760A228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88" y="1395165"/>
            <a:ext cx="7327900" cy="465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52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EA0CA-01F9-4457-4430-67BEE8A4D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08FD9-A711-DC3D-D48D-A2A2AE49E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Scale our OER service </a:t>
            </a:r>
          </a:p>
          <a:p>
            <a:pPr marL="1028700" lvl="1" indent="-342900"/>
            <a:r>
              <a:rPr lang="en-US" dirty="0"/>
              <a:t>Funding</a:t>
            </a:r>
          </a:p>
          <a:p>
            <a:pPr marL="1028700" lvl="1" indent="-342900"/>
            <a:r>
              <a:rPr lang="en-US" dirty="0"/>
              <a:t>Infrastructure</a:t>
            </a:r>
          </a:p>
          <a:p>
            <a:pPr marL="1028700" lvl="1" indent="-342900"/>
            <a:r>
              <a:rPr lang="en-US" dirty="0"/>
              <a:t>Workflows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Continuing to develop our OA publishing through White Rose University Press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Develop our wider approach to affordable learning resources</a:t>
            </a:r>
          </a:p>
          <a:p>
            <a:pPr marL="1028700" lvl="1" indent="-342900"/>
            <a:r>
              <a:rPr lang="en-US" dirty="0"/>
              <a:t>Assessing the scale of the </a:t>
            </a:r>
            <a:r>
              <a:rPr lang="en-US" dirty="0" err="1"/>
              <a:t>etextbook</a:t>
            </a:r>
            <a:r>
              <a:rPr lang="en-US" dirty="0"/>
              <a:t> ‘affordability gap’ for our courses</a:t>
            </a:r>
          </a:p>
          <a:p>
            <a:pPr marL="1028700" lvl="1" indent="-342900"/>
            <a:r>
              <a:rPr lang="en-US" dirty="0"/>
              <a:t>Developing a strategy to address the gap, and gaining senior buy-in</a:t>
            </a:r>
          </a:p>
          <a:p>
            <a:pPr marL="1028700" lvl="1" indent="-342900"/>
            <a:r>
              <a:rPr lang="en-US" dirty="0"/>
              <a:t>Undertaking a pilot project to model ‘affordable resources’ for a specific module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31852-9821-78CC-9882-813F01E94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7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he Univerity of Sheffield">
      <a:dk1>
        <a:srgbClr val="121E2B"/>
      </a:dk1>
      <a:lt1>
        <a:srgbClr val="FFFFFF"/>
      </a:lt1>
      <a:dk2>
        <a:srgbClr val="440099"/>
      </a:dk2>
      <a:lt2>
        <a:srgbClr val="E7E6E6"/>
      </a:lt2>
      <a:accent1>
        <a:srgbClr val="C2E9F1"/>
      </a:accent1>
      <a:accent2>
        <a:srgbClr val="440099"/>
      </a:accent2>
      <a:accent3>
        <a:srgbClr val="F2F2F2"/>
      </a:accent3>
      <a:accent4>
        <a:srgbClr val="FF6371"/>
      </a:accent4>
      <a:accent5>
        <a:srgbClr val="00598F"/>
      </a:accent5>
      <a:accent6>
        <a:srgbClr val="9ADBE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501C223-CCBE-CA4F-AA50-51096273C3A0}" vid="{9F8A82D5-6658-8A45-8FE7-1378CC1DB5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</TotalTime>
  <Words>210</Words>
  <Application>Microsoft Office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Source Sans Pro Semibold</vt:lpstr>
      <vt:lpstr>Source Sans Pro Black</vt:lpstr>
      <vt:lpstr>Arial</vt:lpstr>
      <vt:lpstr>Calibri</vt:lpstr>
      <vt:lpstr>Source Sans Pro</vt:lpstr>
      <vt:lpstr>Office Theme</vt:lpstr>
      <vt:lpstr>OERs and open textbooks</vt:lpstr>
      <vt:lpstr>Where we are now</vt:lpstr>
      <vt:lpstr>Guidance for University staff</vt:lpstr>
      <vt:lpstr>University policy on OER</vt:lpstr>
      <vt:lpstr>White Rose Libraries OER toolkit</vt:lpstr>
      <vt:lpstr>OER working group</vt:lpstr>
      <vt:lpstr>University of Sheffield Pressbooks Network</vt:lpstr>
      <vt:lpstr>OERs published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tomroper123@googlemail.com</dc:creator>
  <cp:lastModifiedBy>Helena Mellows</cp:lastModifiedBy>
  <cp:revision>12</cp:revision>
  <dcterms:created xsi:type="dcterms:W3CDTF">2022-10-31T10:27:41Z</dcterms:created>
  <dcterms:modified xsi:type="dcterms:W3CDTF">2024-06-14T08:29:08Z</dcterms:modified>
</cp:coreProperties>
</file>