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324" r:id="rId5"/>
    <p:sldId id="351" r:id="rId6"/>
    <p:sldId id="360" r:id="rId7"/>
    <p:sldId id="359" r:id="rId8"/>
    <p:sldId id="352" r:id="rId9"/>
    <p:sldId id="332" r:id="rId10"/>
    <p:sldId id="262" r:id="rId11"/>
    <p:sldId id="353" r:id="rId12"/>
    <p:sldId id="358" r:id="rId13"/>
    <p:sldId id="356" r:id="rId14"/>
    <p:sldId id="354" r:id="rId15"/>
    <p:sldId id="28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69"/>
    <p:restoredTop sz="94701"/>
  </p:normalViewPr>
  <p:slideViewPr>
    <p:cSldViewPr snapToGrid="0">
      <p:cViewPr varScale="1">
        <p:scale>
          <a:sx n="121" d="100"/>
          <a:sy n="121" d="100"/>
        </p:scale>
        <p:origin x="8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78D29-FF35-C846-8B6A-E031A354A31C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4BA861-E1D1-6446-B0F7-FDD39BF80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91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1163638"/>
            <a:ext cx="5583237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DD028-F0BB-834C-90E2-9700DD934DE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208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2F7237BF-DF6B-E750-FF59-C9020FD05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>
            <a:extLst>
              <a:ext uri="{FF2B5EF4-FFF2-40B4-BE49-F238E27FC236}">
                <a16:creationId xmlns:a16="http://schemas.microsoft.com/office/drawing/2014/main" id="{E474D0E1-410C-76D4-F113-8BFDF3B80C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:notes">
            <a:extLst>
              <a:ext uri="{FF2B5EF4-FFF2-40B4-BE49-F238E27FC236}">
                <a16:creationId xmlns:a16="http://schemas.microsoft.com/office/drawing/2014/main" id="{2B463E7A-F23E-A83D-4747-4ADF417117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0942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402D76C1-402B-246E-3006-E7147C616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>
            <a:extLst>
              <a:ext uri="{FF2B5EF4-FFF2-40B4-BE49-F238E27FC236}">
                <a16:creationId xmlns:a16="http://schemas.microsoft.com/office/drawing/2014/main" id="{B97CF76E-530E-76DD-9125-B721F4BDBC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:notes">
            <a:extLst>
              <a:ext uri="{FF2B5EF4-FFF2-40B4-BE49-F238E27FC236}">
                <a16:creationId xmlns:a16="http://schemas.microsoft.com/office/drawing/2014/main" id="{77D66AEA-E2B7-5212-3A0B-1D81D088F4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969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49fdc31a2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g349fdc31a26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349fdc31a26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49fdc31a26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g349fdc31a26_0_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349fdc31a26_0_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148" name="Google Shape;14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8828E-43FE-6594-E6A7-FC89B28D70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A1940A-8425-827C-7B06-C07FD93F90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17461-97A1-9A15-3BDD-75129CDF3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DC15-6FA6-4245-858B-1DE94F3AA38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E749C-ABBE-427D-405C-15586B557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D03BF-6765-F3E1-4F4C-724D966B5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FE3B-9758-184A-9BB8-0B3A96491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377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80033-D6A7-1940-4E70-F7D2F0E3F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9D65A-381E-60C4-F296-B2DCE4E94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7D4F3-5442-9776-36A5-10AF0CAFF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DC15-6FA6-4245-858B-1DE94F3AA38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382D-2BC2-9166-0566-728803531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6CE72E-3AC2-74BE-B336-16A94CEB8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FE3B-9758-184A-9BB8-0B3A96491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39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AC898-12D5-BA57-9686-4D8A8E90B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7743B7-8758-8CE8-0971-75A10C490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DC8CE-E93D-8BB4-3627-9B7303F70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DC15-6FA6-4245-858B-1DE94F3AA38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B7580-87D9-034A-6DC3-64F104751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94D4BC-C67E-AC86-5DDC-1E23D60DB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FE3B-9758-184A-9BB8-0B3A96491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424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DCCB8-8DB6-A2FB-F299-35DD26829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3578E-C90F-7FBC-4EE7-279A700287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7473B6-74A3-4C64-CFD4-2E6EDE6F0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D41E7A-6034-89DA-E15B-FAA1F58F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DC15-6FA6-4245-858B-1DE94F3AA38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4C4ACD-7BEB-DBFF-C710-136164447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530FD-A3DF-3961-05E3-733D2FE2E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FE3B-9758-184A-9BB8-0B3A96491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53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7359C-1923-52B0-2435-197BCE43D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F7C46-45AC-CD5B-5DA3-6FA305587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8F882A-4C18-7444-67DC-7A0D1AB6C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C31150-FFA0-E2F7-4D66-0D979E91F2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6774F6-6887-5CF8-746B-494D963C83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C952DF-B390-D451-2298-8D93C4BC5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DC15-6FA6-4245-858B-1DE94F3AA38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F7F7E9-DDF0-3FDC-FF4E-C7023550B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D6A1D0-8444-7835-E34C-AEB2D5B47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FE3B-9758-184A-9BB8-0B3A96491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2A287-08A1-207A-9273-EE70E4355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0BA89D-022B-97E2-8445-63D47896C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DC15-6FA6-4245-858B-1DE94F3AA38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27ABB5-F89F-6D20-2438-4EBF8CE55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F2C83E-FBCB-879A-D483-F0FC47716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FE3B-9758-184A-9BB8-0B3A96491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043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8105F3-513E-B8D2-EC3C-8C29612EB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DC15-6FA6-4245-858B-1DE94F3AA38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7C335E-6065-4E35-8603-7A8F93BB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67D1B4-4339-C9D3-747D-17988D119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FE3B-9758-184A-9BB8-0B3A96491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39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93F00-794B-2F4C-7B8C-03579FC88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B4C24-CAD8-77E7-CF8A-DB480AAEC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0C76D-0463-F7FC-C11A-685B3236ED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1884C6-6F32-73AE-9218-1407A0006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DC15-6FA6-4245-858B-1DE94F3AA38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9DBCF5-952D-DD34-A2C0-F8CD6D9CC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5A50E-D4E7-031C-D9A7-36324364B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FE3B-9758-184A-9BB8-0B3A96491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02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1FA24-4AC5-0595-C943-0E884E433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55F8C9-D977-C781-F66F-64C914903F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63BBD-D2DB-F7C6-0139-B5F8595B44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5D082-2CF3-6F25-AAD3-2E65DBB86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DC15-6FA6-4245-858B-1DE94F3AA38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2ED891-BA14-6F18-BFFE-673DAADF5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98D76-6BA5-551B-EFDD-94148DE48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FE3B-9758-184A-9BB8-0B3A96491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472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5F75B-F311-B0B9-95EA-95D2CA094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388C58-D39D-34F6-A7D4-9A3903205D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F44D9C-7E1F-3305-3403-125CBB89A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DC15-6FA6-4245-858B-1DE94F3AA38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962D3-3BC0-D919-DB2D-EF6D0E520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9177C8-4F1E-2D34-1D02-87E8AA6B2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FE3B-9758-184A-9BB8-0B3A96491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853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E18A35-DBF1-62C1-2E49-8B16A57ACC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0D3EAD-7159-99CE-48A2-2C49DA0700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C9306-8511-408F-9642-40A33AE53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DC15-6FA6-4245-858B-1DE94F3AA38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4024EE-F54B-1D06-D24C-52FB66D1E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5C427-B60D-0D04-9573-59F30E25F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FE3B-9758-184A-9BB8-0B3A96491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03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pt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9D33B2-0BC2-944F-94C5-AC4AC68C61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0" y="1155528"/>
            <a:ext cx="3720662" cy="675841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0251F79-5E2D-5C4B-818D-9839C36E4F55}"/>
              </a:ext>
            </a:extLst>
          </p:cNvPr>
          <p:cNvCxnSpPr>
            <a:cxnSpLocks/>
          </p:cNvCxnSpPr>
          <p:nvPr userDrawn="1"/>
        </p:nvCxnSpPr>
        <p:spPr>
          <a:xfrm>
            <a:off x="5466310" y="4860907"/>
            <a:ext cx="1259391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D643F3EA-1F7B-4347-9940-1E1EDE297F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1563825"/>
            <a:ext cx="10972800" cy="2087181"/>
          </a:xfrm>
        </p:spPr>
        <p:txBody>
          <a:bodyPr anchor="b"/>
          <a:lstStyle>
            <a:lvl1pPr algn="ctr">
              <a:defRPr sz="3000"/>
            </a:lvl1pPr>
          </a:lstStyle>
          <a:p>
            <a:r>
              <a:rPr lang="en-US" dirty="0"/>
              <a:t>Title Slide - Option 2</a:t>
            </a:r>
            <a:br>
              <a:rPr lang="en-US" dirty="0"/>
            </a:br>
            <a:r>
              <a:rPr lang="en-US" dirty="0"/>
              <a:t>one or two lines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7BF6597-6CBD-0142-A910-35E92A6BEA3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5215825"/>
            <a:ext cx="10972800" cy="85953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 algn="ctr">
              <a:lnSpc>
                <a:spcPts val="2100"/>
              </a:lnSpc>
              <a:spcBef>
                <a:spcPts val="750"/>
              </a:spcBef>
              <a:spcAft>
                <a:spcPts val="450"/>
              </a:spcAft>
              <a:buNone/>
              <a:defRPr sz="1950" b="0" i="0">
                <a:latin typeface="Georgia" panose="02040502050405020303" pitchFamily="18" charset="0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Speaker, Title</a:t>
            </a:r>
          </a:p>
          <a:p>
            <a:r>
              <a:rPr lang="en-US" dirty="0"/>
              <a:t>Date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6BD4B80A-E83E-364E-8F6E-B82DFDC534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977184"/>
            <a:ext cx="10972800" cy="55755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700" b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defRPr>
            </a:lvl1pPr>
            <a:lvl2pPr marL="257175" indent="0" algn="ctr">
              <a:buNone/>
              <a:defRPr sz="1350" b="1">
                <a:latin typeface="+mj-lt"/>
              </a:defRPr>
            </a:lvl2pPr>
            <a:lvl3pPr marL="514350" indent="0" algn="ctr">
              <a:buNone/>
              <a:defRPr sz="1350" b="1">
                <a:latin typeface="+mj-lt"/>
              </a:defRPr>
            </a:lvl3pPr>
            <a:lvl4pPr marL="771525" indent="0" algn="ctr">
              <a:buNone/>
              <a:defRPr sz="1350" b="1">
                <a:latin typeface="+mj-lt"/>
              </a:defRPr>
            </a:lvl4pPr>
            <a:lvl5pPr marL="1028700" indent="0" algn="ctr">
              <a:buNone/>
              <a:defRPr sz="1350" b="1">
                <a:latin typeface="+mj-lt"/>
              </a:defRPr>
            </a:lvl5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1976D9-042F-F64C-9450-BBDB8385AD1D}"/>
              </a:ext>
            </a:extLst>
          </p:cNvPr>
          <p:cNvSpPr/>
          <p:nvPr userDrawn="1"/>
        </p:nvSpPr>
        <p:spPr>
          <a:xfrm>
            <a:off x="0" y="1"/>
            <a:ext cx="12192000" cy="994299"/>
          </a:xfrm>
          <a:prstGeom prst="rect">
            <a:avLst/>
          </a:prstGeom>
          <a:gradFill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1CBB33-4050-9F46-8533-4B796924D66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39985" y="268729"/>
            <a:ext cx="1042415" cy="45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93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BC061F-5D5F-32CD-AB7F-52CB8BF45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2A106A-FFCB-B5B9-54FE-9DD46A68D8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B5DE2-A686-46B4-3165-DAF79165A8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61DC15-6FA6-4245-858B-1DE94F3AA38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EEF7E-ED44-7290-71DE-032330F91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871B6-E702-4730-8BAD-45809D23B7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A5FE3B-9758-184A-9BB8-0B3A96491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51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5.pn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50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E4AEE-EA5F-564E-84C6-C12B9870F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303505"/>
            <a:ext cx="12192000" cy="416344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br>
              <a:rPr lang="en-US" sz="4000" b="1" dirty="0"/>
            </a:br>
            <a:br>
              <a:rPr lang="en-US" sz="4000" b="1" dirty="0"/>
            </a:br>
            <a:br>
              <a:rPr lang="en-US" sz="4000" b="1" dirty="0"/>
            </a:br>
            <a:br>
              <a:rPr lang="en-US" sz="4000" b="1" dirty="0"/>
            </a:br>
            <a:br>
              <a:rPr lang="en-US" sz="4000" b="1" dirty="0"/>
            </a:br>
            <a:br>
              <a:rPr lang="en-US" sz="4000" b="1" dirty="0"/>
            </a:br>
            <a:br>
              <a:rPr lang="en-US" sz="4000" b="1" dirty="0"/>
            </a:br>
            <a:br>
              <a:rPr lang="en-US" sz="4000" b="1" dirty="0"/>
            </a:br>
            <a:br>
              <a:rPr lang="en-US" sz="4000" b="1" dirty="0"/>
            </a:br>
            <a:br>
              <a:rPr lang="en-US" sz="4000" b="1" dirty="0"/>
            </a:br>
            <a:br>
              <a:rPr lang="en-US" sz="4000" b="1" dirty="0"/>
            </a:br>
            <a:br>
              <a:rPr lang="en-US" sz="4000" b="1" dirty="0"/>
            </a:br>
            <a:br>
              <a:rPr lang="en-US" sz="4000" b="1" dirty="0"/>
            </a:br>
            <a:br>
              <a:rPr lang="en-US" sz="4000" dirty="0"/>
            </a:b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Brown University Digital Publications:</a:t>
            </a:r>
            <a:b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NEW APPROACHES TO COLLABORATION</a:t>
            </a:r>
            <a:b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/>
            </a:br>
            <a:r>
              <a:rPr lang="en-US" sz="3600" dirty="0"/>
              <a:t>OIPA Symposium</a:t>
            </a:r>
            <a:br>
              <a:rPr lang="en-US" sz="4000" dirty="0"/>
            </a:br>
            <a:br>
              <a:rPr lang="en-US" sz="4000" dirty="0"/>
            </a:br>
            <a:endParaRPr lang="en-US" sz="28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6199133-284D-4B4F-BD5D-D191361B81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931923"/>
            <a:ext cx="10972800" cy="1668573"/>
          </a:xfrm>
        </p:spPr>
        <p:txBody>
          <a:bodyPr>
            <a:no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Allison Levy, Brown University Digital Publications</a:t>
            </a:r>
          </a:p>
          <a:p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Allison_Levy@Brown.edu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October 21, 2025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9D16AC-6FC0-241D-1B47-5A11D1340939}"/>
              </a:ext>
            </a:extLst>
          </p:cNvPr>
          <p:cNvSpPr txBox="1"/>
          <p:nvPr/>
        </p:nvSpPr>
        <p:spPr>
          <a:xfrm>
            <a:off x="3042745" y="3767224"/>
            <a:ext cx="61065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255F6C-FB1B-9534-99A1-24DB80BAA284}"/>
              </a:ext>
            </a:extLst>
          </p:cNvPr>
          <p:cNvSpPr txBox="1"/>
          <p:nvPr/>
        </p:nvSpPr>
        <p:spPr>
          <a:xfrm>
            <a:off x="3042745" y="3767224"/>
            <a:ext cx="61065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370B54-C766-1000-1085-908E9096A64B}"/>
              </a:ext>
            </a:extLst>
          </p:cNvPr>
          <p:cNvSpPr txBox="1"/>
          <p:nvPr/>
        </p:nvSpPr>
        <p:spPr>
          <a:xfrm>
            <a:off x="3042745" y="3767224"/>
            <a:ext cx="61065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33980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" descr="A white and black logo&#10;&#10;Description automatically generated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6011" y="5422063"/>
            <a:ext cx="2659976" cy="115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1;p5" descr="A logo of the united states&#10;&#10;Description automatically generated">
            <a:extLst>
              <a:ext uri="{FF2B5EF4-FFF2-40B4-BE49-F238E27FC236}">
                <a16:creationId xmlns:a16="http://schemas.microsoft.com/office/drawing/2014/main" id="{B504D625-095C-ED42-7DAC-61E62FEFCB9C}"/>
              </a:ext>
            </a:extLst>
          </p:cNvPr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459" y="5285682"/>
            <a:ext cx="2785301" cy="1286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74;g349fdc31a26_0_23">
            <a:extLst>
              <a:ext uri="{FF2B5EF4-FFF2-40B4-BE49-F238E27FC236}">
                <a16:creationId xmlns:a16="http://schemas.microsoft.com/office/drawing/2014/main" id="{AAEB67EF-1F2E-0102-EEB5-E795F03CBDBC}"/>
              </a:ext>
            </a:extLst>
          </p:cNvPr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49302" y="5301463"/>
            <a:ext cx="2909989" cy="127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brown banner with a logo&#10;&#10;Description automatically generated">
            <a:extLst>
              <a:ext uri="{FF2B5EF4-FFF2-40B4-BE49-F238E27FC236}">
                <a16:creationId xmlns:a16="http://schemas.microsoft.com/office/drawing/2014/main" id="{4A66595B-922A-DA34-4349-1241CB507D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8150" y="2687279"/>
            <a:ext cx="1483440" cy="1483440"/>
          </a:xfrm>
          <a:prstGeom prst="rect">
            <a:avLst/>
          </a:prstGeom>
        </p:spPr>
      </p:pic>
      <p:pic>
        <p:nvPicPr>
          <p:cNvPr id="5" name="Picture 4" descr="A white and blue badge with text and blue ribbon&#10;&#10;Description automatically generated">
            <a:extLst>
              <a:ext uri="{FF2B5EF4-FFF2-40B4-BE49-F238E27FC236}">
                <a16:creationId xmlns:a16="http://schemas.microsoft.com/office/drawing/2014/main" id="{1C2452EE-AC6B-57F3-2AEF-7F5264B4DA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31349" y="2624653"/>
            <a:ext cx="1608693" cy="1608693"/>
          </a:xfrm>
          <a:prstGeom prst="rect">
            <a:avLst/>
          </a:prstGeom>
        </p:spPr>
      </p:pic>
      <p:pic>
        <p:nvPicPr>
          <p:cNvPr id="8" name="Picture 7" descr="A building with stairs leading to the entrance&#10;&#10;AI-generated content may be incorrect.">
            <a:extLst>
              <a:ext uri="{FF2B5EF4-FFF2-40B4-BE49-F238E27FC236}">
                <a16:creationId xmlns:a16="http://schemas.microsoft.com/office/drawing/2014/main" id="{7420FAC8-6279-540A-1F19-E54A414F9C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2439" y="1959959"/>
            <a:ext cx="4407119" cy="2938079"/>
          </a:xfrm>
          <a:prstGeom prst="rect">
            <a:avLst/>
          </a:prstGeom>
        </p:spPr>
      </p:pic>
      <p:pic>
        <p:nvPicPr>
          <p:cNvPr id="10" name="Picture 9" descr="A close-up of a logo&#10;&#10;AI-generated content may be incorrect.">
            <a:extLst>
              <a:ext uri="{FF2B5EF4-FFF2-40B4-BE49-F238E27FC236}">
                <a16:creationId xmlns:a16="http://schemas.microsoft.com/office/drawing/2014/main" id="{6ECDD404-503D-9E7B-D4F0-6574D23394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0649" y="259304"/>
            <a:ext cx="6870700" cy="1422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>
          <a:extLst>
            <a:ext uri="{FF2B5EF4-FFF2-40B4-BE49-F238E27FC236}">
              <a16:creationId xmlns:a16="http://schemas.microsoft.com/office/drawing/2014/main" id="{5C4C23B6-3B35-E939-8FD3-A65589819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" descr="A computer and a bottle&#10;&#10;Description automatically generated">
            <a:extLst>
              <a:ext uri="{FF2B5EF4-FFF2-40B4-BE49-F238E27FC236}">
                <a16:creationId xmlns:a16="http://schemas.microsoft.com/office/drawing/2014/main" id="{40CD3223-F9F3-6D6E-1C6E-398571CBE679}"/>
              </a:ext>
            </a:extLst>
          </p:cNvPr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3285" y="146553"/>
            <a:ext cx="3547481" cy="1995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" descr="A computer and a phone&#10;&#10;Description automatically generated">
            <a:extLst>
              <a:ext uri="{FF2B5EF4-FFF2-40B4-BE49-F238E27FC236}">
                <a16:creationId xmlns:a16="http://schemas.microsoft.com/office/drawing/2014/main" id="{C2B310E6-6691-F376-FE70-5897161527D4}"/>
              </a:ext>
            </a:extLst>
          </p:cNvPr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518" y="3278343"/>
            <a:ext cx="3088950" cy="1737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" descr="A computer and a pen&#10;&#10;Description automatically generated">
            <a:extLst>
              <a:ext uri="{FF2B5EF4-FFF2-40B4-BE49-F238E27FC236}">
                <a16:creationId xmlns:a16="http://schemas.microsoft.com/office/drawing/2014/main" id="{30AB35F1-8929-7503-CD35-30B620F8E3F8}"/>
              </a:ext>
            </a:extLst>
          </p:cNvPr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18483" y="4952526"/>
            <a:ext cx="3311367" cy="1827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">
            <a:extLst>
              <a:ext uri="{FF2B5EF4-FFF2-40B4-BE49-F238E27FC236}">
                <a16:creationId xmlns:a16="http://schemas.microsoft.com/office/drawing/2014/main" id="{20BA6C35-7611-1444-953D-F44189DC1086}"/>
              </a:ext>
            </a:extLst>
          </p:cNvPr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3551" y="2448910"/>
            <a:ext cx="4309983" cy="261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" descr="https://149389299.v2.pressablecdn.com/wp-content/uploads/2023/02/Screenshot-2022-01-25-111528-1024x493.png">
            <a:extLst>
              <a:ext uri="{FF2B5EF4-FFF2-40B4-BE49-F238E27FC236}">
                <a16:creationId xmlns:a16="http://schemas.microsoft.com/office/drawing/2014/main" id="{A0601AB1-BD37-266E-4948-2A68BBEA5A53}"/>
              </a:ext>
            </a:extLst>
          </p:cNvPr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000" t="14428" r="7678" b="10148"/>
          <a:stretch/>
        </p:blipFill>
        <p:spPr>
          <a:xfrm>
            <a:off x="1692031" y="5316015"/>
            <a:ext cx="1601870" cy="1374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" descr="Logo of the American Historical Association">
            <a:extLst>
              <a:ext uri="{FF2B5EF4-FFF2-40B4-BE49-F238E27FC236}">
                <a16:creationId xmlns:a16="http://schemas.microsoft.com/office/drawing/2014/main" id="{44306486-00BE-B487-8EAC-D20C8F10B41A}"/>
              </a:ext>
            </a:extLst>
          </p:cNvPr>
          <p:cNvPicPr preferRelativeResize="0"/>
          <p:nvPr/>
        </p:nvPicPr>
        <p:blipFill rotWithShape="1"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85919" y="1467611"/>
            <a:ext cx="2317017" cy="1275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">
            <a:extLst>
              <a:ext uri="{FF2B5EF4-FFF2-40B4-BE49-F238E27FC236}">
                <a16:creationId xmlns:a16="http://schemas.microsoft.com/office/drawing/2014/main" id="{8EAA1DD0-A8FA-A622-85B2-FD9F7F6B14A2}"/>
              </a:ext>
            </a:extLst>
          </p:cNvPr>
          <p:cNvPicPr preferRelativeResize="0"/>
          <p:nvPr/>
        </p:nvPicPr>
        <p:blipFill rotWithShape="1">
          <a:blip r:embed="rId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4802" y="3446473"/>
            <a:ext cx="2317017" cy="84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" descr="https://lh4.googleusercontent.com/WgsK0eKcmaNvKgPFPCA4LMahlZeaHimdClF2g5JeXA7wXIB145UJ8-ceqA2PSHDDNgawWWzzk-bimLoNgXau5DCwEIJ9ft9dSLmAixESyFaMIJacPLn8Usi2VNuN7l_VwKTBBMnKcwNjO6CqwSq7meQSuA=s2048">
            <a:extLst>
              <a:ext uri="{FF2B5EF4-FFF2-40B4-BE49-F238E27FC236}">
                <a16:creationId xmlns:a16="http://schemas.microsoft.com/office/drawing/2014/main" id="{3644A49B-E67E-7877-99E7-FE5AA89A1C39}"/>
              </a:ext>
            </a:extLst>
          </p:cNvPr>
          <p:cNvPicPr preferRelativeResize="0"/>
          <p:nvPr/>
        </p:nvPicPr>
        <p:blipFill rotWithShape="1">
          <a:blip r:embed="rId10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2952" y="398524"/>
            <a:ext cx="2539842" cy="603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" descr="https://lh6.googleusercontent.com/Ilf3n4vkZJfM-lpeYIp9jVIstAi7rMAv6q7ZbYBJbd6PZ4mZPNZHNpiKk7nA2xCyCRmWeslUzgOEdInlOp9eYM_lgeXEyULA7rRxMNcE3loMxxo4u9PFH7iXAARSpAx17iKpnzOwGXI=s0">
            <a:extLst>
              <a:ext uri="{FF2B5EF4-FFF2-40B4-BE49-F238E27FC236}">
                <a16:creationId xmlns:a16="http://schemas.microsoft.com/office/drawing/2014/main" id="{7AEECCC9-7C5A-5035-4CB5-C653F3529A00}"/>
              </a:ext>
            </a:extLst>
          </p:cNvPr>
          <p:cNvPicPr preferRelativeResize="0"/>
          <p:nvPr/>
        </p:nvPicPr>
        <p:blipFill rotWithShape="1">
          <a:blip r:embed="rId11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397" y="2105199"/>
            <a:ext cx="2390888" cy="605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" descr="https://lh3.googleusercontent.com/A1hIR9knMJ7hoKU063YV-wqQckvSZ3XYsTJA1fPGZTihfSn1jpWwxgpfQTOQ7DwHIGEdy_-nb72GqCJN8ikejIbyBNk3PaCiYzR4Y8cD9CwG2Yk6mac5PDUPc70fXgQtvoyAHBIGk8c=s0">
            <a:extLst>
              <a:ext uri="{FF2B5EF4-FFF2-40B4-BE49-F238E27FC236}">
                <a16:creationId xmlns:a16="http://schemas.microsoft.com/office/drawing/2014/main" id="{8D5B55AE-75CA-3277-AEFC-E39F87678C64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542064" y="5509277"/>
            <a:ext cx="2390888" cy="10400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545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>
          <a:extLst>
            <a:ext uri="{FF2B5EF4-FFF2-40B4-BE49-F238E27FC236}">
              <a16:creationId xmlns:a16="http://schemas.microsoft.com/office/drawing/2014/main" id="{53F57FB8-1786-FAA5-F2C1-E879195D9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BD00AE-9C72-091A-F831-623026859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496" y="3619131"/>
            <a:ext cx="5294100" cy="29779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7BFBBF-A33F-0DD4-0015-DE281822C1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32" y="260938"/>
            <a:ext cx="4622027" cy="30813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B25C74-6921-D92A-4A55-C3108C3CF561}"/>
              </a:ext>
            </a:extLst>
          </p:cNvPr>
          <p:cNvSpPr txBox="1"/>
          <p:nvPr/>
        </p:nvSpPr>
        <p:spPr>
          <a:xfrm>
            <a:off x="5770179" y="178676"/>
            <a:ext cx="6421820" cy="6880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Furnace and Fugue: A Digital Edition of Michael Maier’s Atalanta </a:t>
            </a:r>
            <a:r>
              <a:rPr lang="en-US"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fugiens</a:t>
            </a:r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 (1618) with Scholarly Commentary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edited by Professor of History Tara Nummedal and Independent Scholar Donna Bilak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➢ University of Virginia Press, 2020 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Studies in Early Modern German History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book series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➢ Excerpt on Project MUSE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Winner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of the 2022 Roy Rosenzweig Prize for Creativity in Digital History by the American Historical Association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Viewed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by 32k unique users from 170 countries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Reviewed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in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➢ RIDE: A Review Journal for Scholarly Digital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Editions and Resources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➢ Reviews in Digital Humanities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➢ Renaissance and Reformation / Renaissance et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R.forme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➢ Early Modern Digital Review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36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hands on a rock&#10;&#10;Description automatically generated">
            <a:extLst>
              <a:ext uri="{FF2B5EF4-FFF2-40B4-BE49-F238E27FC236}">
                <a16:creationId xmlns:a16="http://schemas.microsoft.com/office/drawing/2014/main" id="{BE6FC5C9-4AD6-BC80-932C-6703EAAD9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331" y="3429000"/>
            <a:ext cx="5378208" cy="3025240"/>
          </a:xfrm>
          <a:prstGeom prst="rect">
            <a:avLst/>
          </a:prstGeom>
        </p:spPr>
      </p:pic>
      <p:pic>
        <p:nvPicPr>
          <p:cNvPr id="3" name="Picture 2" descr="A stone building with a arched doorway&#10;&#10;Description automatically generated">
            <a:extLst>
              <a:ext uri="{FF2B5EF4-FFF2-40B4-BE49-F238E27FC236}">
                <a16:creationId xmlns:a16="http://schemas.microsoft.com/office/drawing/2014/main" id="{1FAEC47D-F804-63DB-64F1-C67081FDA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2352" y="242549"/>
            <a:ext cx="2801516" cy="3426931"/>
          </a:xfrm>
          <a:prstGeom prst="rect">
            <a:avLst/>
          </a:prstGeom>
        </p:spPr>
      </p:pic>
      <p:pic>
        <p:nvPicPr>
          <p:cNvPr id="4" name="Picture 3" descr="A cover of a book&#10;&#10;Description automatically generated">
            <a:extLst>
              <a:ext uri="{FF2B5EF4-FFF2-40B4-BE49-F238E27FC236}">
                <a16:creationId xmlns:a16="http://schemas.microsoft.com/office/drawing/2014/main" id="{8B05BDF4-7264-38AB-DE77-892AF6D4C3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934" y="486888"/>
            <a:ext cx="4123838" cy="2354024"/>
          </a:xfrm>
          <a:prstGeom prst="rect">
            <a:avLst/>
          </a:prstGeom>
        </p:spPr>
      </p:pic>
      <p:pic>
        <p:nvPicPr>
          <p:cNvPr id="5" name="Picture 4" descr="A cover of a book&#10;&#10;Description automatically generated">
            <a:extLst>
              <a:ext uri="{FF2B5EF4-FFF2-40B4-BE49-F238E27FC236}">
                <a16:creationId xmlns:a16="http://schemas.microsoft.com/office/drawing/2014/main" id="{2E912EB7-A952-878A-0223-EAA01CB07D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44" r="2" b="725"/>
          <a:stretch/>
        </p:blipFill>
        <p:spPr>
          <a:xfrm>
            <a:off x="6808102" y="4183547"/>
            <a:ext cx="4451531" cy="2431904"/>
          </a:xfrm>
          <a:prstGeom prst="rect">
            <a:avLst/>
          </a:prstGeom>
        </p:spPr>
      </p:pic>
      <p:pic>
        <p:nvPicPr>
          <p:cNvPr id="6" name="Picture 5" descr="A long wooden bench in a room with white columns&#10;&#10;Description automatically generated">
            <a:extLst>
              <a:ext uri="{FF2B5EF4-FFF2-40B4-BE49-F238E27FC236}">
                <a16:creationId xmlns:a16="http://schemas.microsoft.com/office/drawing/2014/main" id="{AF67861A-D0CE-3A6B-C19F-DCEAED111E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0751" y="242548"/>
            <a:ext cx="2750112" cy="34269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27E5744-69F9-1E99-C039-BAA675995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119" y="372114"/>
            <a:ext cx="5364410" cy="3056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person wearing a virtual reality headset&#10;&#10;Description automatically generated">
            <a:extLst>
              <a:ext uri="{FF2B5EF4-FFF2-40B4-BE49-F238E27FC236}">
                <a16:creationId xmlns:a16="http://schemas.microsoft.com/office/drawing/2014/main" id="{832642CD-244C-B154-B0A6-61D9E39B9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756" y="632467"/>
            <a:ext cx="3144641" cy="5665095"/>
          </a:xfrm>
          <a:prstGeom prst="rect">
            <a:avLst/>
          </a:prstGeom>
        </p:spPr>
      </p:pic>
      <p:pic>
        <p:nvPicPr>
          <p:cNvPr id="11" name="Picture 10" descr="A person standing in front of a board&#10;&#10;Description automatically generated">
            <a:extLst>
              <a:ext uri="{FF2B5EF4-FFF2-40B4-BE49-F238E27FC236}">
                <a16:creationId xmlns:a16="http://schemas.microsoft.com/office/drawing/2014/main" id="{2AE5493B-1FC3-6CC7-AFE9-79583DCDAE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4334" y="3655301"/>
            <a:ext cx="4314195" cy="2876130"/>
          </a:xfrm>
          <a:prstGeom prst="rect">
            <a:avLst/>
          </a:prstGeom>
        </p:spPr>
      </p:pic>
      <p:pic>
        <p:nvPicPr>
          <p:cNvPr id="13" name="Picture 12" descr="A person looking at a computer screen&#10;&#10;Description automatically generated">
            <a:extLst>
              <a:ext uri="{FF2B5EF4-FFF2-40B4-BE49-F238E27FC236}">
                <a16:creationId xmlns:a16="http://schemas.microsoft.com/office/drawing/2014/main" id="{C28CBD02-7C66-0D75-8EDF-BF98004F85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5340" y="3655301"/>
            <a:ext cx="3965114" cy="2642261"/>
          </a:xfrm>
          <a:prstGeom prst="rect">
            <a:avLst/>
          </a:prstGeom>
        </p:spPr>
      </p:pic>
      <p:pic>
        <p:nvPicPr>
          <p:cNvPr id="15" name="Picture 14" descr="A group of men standing in front of a large screen&#10;&#10;Description automatically generated">
            <a:extLst>
              <a:ext uri="{FF2B5EF4-FFF2-40B4-BE49-F238E27FC236}">
                <a16:creationId xmlns:a16="http://schemas.microsoft.com/office/drawing/2014/main" id="{68BB37C6-3CDB-AA34-BD5D-F65128581C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5340" y="632467"/>
            <a:ext cx="2914836" cy="279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6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pointing at a screen&#10;&#10;Description automatically generated">
            <a:extLst>
              <a:ext uri="{FF2B5EF4-FFF2-40B4-BE49-F238E27FC236}">
                <a16:creationId xmlns:a16="http://schemas.microsoft.com/office/drawing/2014/main" id="{D5B0BC5D-5BB7-05E6-8846-713A5CDD2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1680" y="311128"/>
            <a:ext cx="4060643" cy="2704902"/>
          </a:xfrm>
          <a:prstGeom prst="rect">
            <a:avLst/>
          </a:prstGeom>
        </p:spPr>
      </p:pic>
      <p:pic>
        <p:nvPicPr>
          <p:cNvPr id="3" name="Picture 2" descr="A group of people standing and talking&#10;&#10;Description automatically generated">
            <a:extLst>
              <a:ext uri="{FF2B5EF4-FFF2-40B4-BE49-F238E27FC236}">
                <a16:creationId xmlns:a16="http://schemas.microsoft.com/office/drawing/2014/main" id="{F78BCE1D-ADFE-73C2-4AF9-4DB73F5A5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1212" y="674730"/>
            <a:ext cx="3304111" cy="2341300"/>
          </a:xfrm>
          <a:prstGeom prst="rect">
            <a:avLst/>
          </a:prstGeom>
        </p:spPr>
      </p:pic>
      <p:pic>
        <p:nvPicPr>
          <p:cNvPr id="5" name="Picture 4" descr="A group of people sitting around a table with papers&#10;&#10;Description automatically generated">
            <a:extLst>
              <a:ext uri="{FF2B5EF4-FFF2-40B4-BE49-F238E27FC236}">
                <a16:creationId xmlns:a16="http://schemas.microsoft.com/office/drawing/2014/main" id="{E63DA058-073E-39F0-BBF5-99651BFED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78" y="311128"/>
            <a:ext cx="4343587" cy="27049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C493F0-A266-A857-0EC3-2BBE6E3771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2810" y="3236312"/>
            <a:ext cx="3837939" cy="32220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8E4289-4B9E-ED02-9671-6FF5766384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60" y="3236312"/>
            <a:ext cx="4908444" cy="32220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739BE7-3F63-F65B-9978-2E838BC63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9255" y="3236312"/>
            <a:ext cx="2534562" cy="328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993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4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6934" y="372114"/>
            <a:ext cx="5364410" cy="3056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4" descr="A blue cover with a person in the fog&#10;&#10;Description automatically generated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825" y="3511550"/>
            <a:ext cx="2267274" cy="2954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4" descr="A book cover with a picture of a person&#10;&#10;Description automatically generated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0162" y="3511551"/>
            <a:ext cx="2322463" cy="3015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4"/>
          <p:cNvSpPr txBox="1"/>
          <p:nvPr/>
        </p:nvSpPr>
        <p:spPr>
          <a:xfrm>
            <a:off x="6400801" y="3720661"/>
            <a:ext cx="5633544" cy="2185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“It will </a:t>
            </a:r>
            <a:r>
              <a:rPr lang="en-US" sz="40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change the way </a:t>
            </a:r>
            <a:r>
              <a:rPr lang="en-US" sz="4000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readers look at images of all kinds.” -- </a:t>
            </a:r>
            <a:r>
              <a:rPr lang="en-US" sz="4000" i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Aperture</a:t>
            </a:r>
            <a:endParaRPr dirty="0"/>
          </a:p>
        </p:txBody>
      </p:sp>
      <p:pic>
        <p:nvPicPr>
          <p:cNvPr id="144" name="Google Shape;144;p4" title="Screenshot 2025-04-09 at 8.31.40 AM.png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25" y="624637"/>
            <a:ext cx="5769926" cy="239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g349fdc31a26_0_0" title="Screenshot 2025-04-09 at 7.54.33 AM.png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053" y="3064264"/>
            <a:ext cx="2141516" cy="1367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g349fdc31a26_0_0" title="Screenshot 2025-04-09 at 8.01.08 AM.png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5488" y="3565553"/>
            <a:ext cx="2441087" cy="54306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g349fdc31a26_0_0"/>
          <p:cNvSpPr txBox="1"/>
          <p:nvPr/>
        </p:nvSpPr>
        <p:spPr>
          <a:xfrm>
            <a:off x="0" y="220150"/>
            <a:ext cx="12192000" cy="6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>
                <a:solidFill>
                  <a:srgbClr val="0000FF"/>
                </a:solidFill>
              </a:rPr>
              <a:t>Navigating Best Approaches and Practices </a:t>
            </a:r>
            <a:endParaRPr sz="35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>
                <a:solidFill>
                  <a:srgbClr val="0000FF"/>
                </a:solidFill>
              </a:rPr>
              <a:t>for a Digital Publishing Program in Micronesia</a:t>
            </a:r>
            <a:endParaRPr sz="5100" b="1">
              <a:solidFill>
                <a:srgbClr val="0000FF"/>
              </a:solidFill>
            </a:endParaRPr>
          </a:p>
        </p:txBody>
      </p:sp>
      <p:pic>
        <p:nvPicPr>
          <p:cNvPr id="3" name="Picture 2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39A9C436-5324-3895-3B92-A94EA03613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8421" y="1770429"/>
            <a:ext cx="6235157" cy="46763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g349fdc31a26_0_23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76172" y="2127670"/>
            <a:ext cx="2909989" cy="127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349fdc31a26_0_23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364" y="115942"/>
            <a:ext cx="1953448" cy="1787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g349fdc31a26_0_23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91147" y="238402"/>
            <a:ext cx="1826026" cy="1634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g349fdc31a26_0_23" title="Screenshot 2025-04-09 at 8.33.42 AM.png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852" y="268693"/>
            <a:ext cx="5705986" cy="1634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group of people standing behind a table&#10;&#10;Description automatically generated">
            <a:extLst>
              <a:ext uri="{FF2B5EF4-FFF2-40B4-BE49-F238E27FC236}">
                <a16:creationId xmlns:a16="http://schemas.microsoft.com/office/drawing/2014/main" id="{B7FF0EFD-E71D-FAE9-0577-35D0BDB5F23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0914" y="3471597"/>
            <a:ext cx="7689500" cy="3190598"/>
          </a:xfrm>
          <a:prstGeom prst="rect">
            <a:avLst/>
          </a:prstGeom>
        </p:spPr>
      </p:pic>
      <p:pic>
        <p:nvPicPr>
          <p:cNvPr id="7" name="Picture 6" descr="A person and person standing together&#10;&#10;Description automatically generated">
            <a:extLst>
              <a:ext uri="{FF2B5EF4-FFF2-40B4-BE49-F238E27FC236}">
                <a16:creationId xmlns:a16="http://schemas.microsoft.com/office/drawing/2014/main" id="{39EE57B0-457F-9D88-40FA-0D7F0A180D1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916" y="2250587"/>
            <a:ext cx="3436426" cy="43387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5" descr="A group of people standing in a room&#10;&#10;Description automatically generated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8855" y="258050"/>
            <a:ext cx="5162229" cy="1351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5" descr="A logo of the united states&#10;&#10;Description automatically generated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272" y="5264837"/>
            <a:ext cx="2785301" cy="1286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5" descr="A group of people in a room with computers&#10;&#10;Description automatically generated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2580" y="3862483"/>
            <a:ext cx="4307452" cy="2421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5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968" y="1937422"/>
            <a:ext cx="4213518" cy="2808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5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85190" y="998348"/>
            <a:ext cx="2118080" cy="2421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5" descr="A group of people sitting in chairs&#10;&#10;Description automatically generated"/>
          <p:cNvPicPr preferRelativeResize="0"/>
          <p:nvPr/>
        </p:nvPicPr>
        <p:blipFill rotWithShape="1"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7964" y="258050"/>
            <a:ext cx="3785181" cy="2838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5" descr="A person standing in front of a computer&#10;&#10;Description automatically generated"/>
          <p:cNvPicPr preferRelativeResize="0"/>
          <p:nvPr/>
        </p:nvPicPr>
        <p:blipFill rotWithShape="1">
          <a:blip r:embed="rId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4127" y="3595255"/>
            <a:ext cx="2169018" cy="2956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white and blue badge with text and blue ribbon&#10;&#10;Description automatically generated">
            <a:extLst>
              <a:ext uri="{FF2B5EF4-FFF2-40B4-BE49-F238E27FC236}">
                <a16:creationId xmlns:a16="http://schemas.microsoft.com/office/drawing/2014/main" id="{668C8A1C-88DB-9C92-C623-E9619D9619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552" y="5043280"/>
            <a:ext cx="1729933" cy="17299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707077-737D-7BF4-FBE6-BF648DCF8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384" y="1857897"/>
            <a:ext cx="5461232" cy="288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255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ac46549-241e-4865-8e7c-f87b78613407" xsi:nil="true"/>
    <lcf76f155ced4ddcb4097134ff3c332f xmlns="38d6f253-054d-4351-82ee-395f9525b89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E1080AE059684C81BC0403EEBDD6EC" ma:contentTypeVersion="12" ma:contentTypeDescription="Create a new document." ma:contentTypeScope="" ma:versionID="23c5a3598f67b09ab0c64516d66db070">
  <xsd:schema xmlns:xsd="http://www.w3.org/2001/XMLSchema" xmlns:xs="http://www.w3.org/2001/XMLSchema" xmlns:p="http://schemas.microsoft.com/office/2006/metadata/properties" xmlns:ns2="38d6f253-054d-4351-82ee-395f9525b897" xmlns:ns3="aac46549-241e-4865-8e7c-f87b78613407" targetNamespace="http://schemas.microsoft.com/office/2006/metadata/properties" ma:root="true" ma:fieldsID="e546bf57611c31215b0e7a386d4bc723" ns2:_="" ns3:_="">
    <xsd:import namespace="38d6f253-054d-4351-82ee-395f9525b897"/>
    <xsd:import namespace="aac46549-241e-4865-8e7c-f87b786134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d6f253-054d-4351-82ee-395f9525b8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ee726a9b-3374-46a0-b009-af8e0551a7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c46549-241e-4865-8e7c-f87b78613407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92ca5fd-5c5e-4223-9189-d492cc56afe4}" ma:internalName="TaxCatchAll" ma:showField="CatchAllData" ma:web="aac46549-241e-4865-8e7c-f87b786134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DE1DBF-5A60-42F6-BA99-E556988D03C2}">
  <ds:schemaRefs>
    <ds:schemaRef ds:uri="http://schemas.microsoft.com/office/2006/metadata/properties"/>
    <ds:schemaRef ds:uri="http://schemas.microsoft.com/office/infopath/2007/PartnerControls"/>
    <ds:schemaRef ds:uri="aac46549-241e-4865-8e7c-f87b78613407"/>
    <ds:schemaRef ds:uri="38d6f253-054d-4351-82ee-395f9525b897"/>
  </ds:schemaRefs>
</ds:datastoreItem>
</file>

<file path=customXml/itemProps2.xml><?xml version="1.0" encoding="utf-8"?>
<ds:datastoreItem xmlns:ds="http://schemas.openxmlformats.org/officeDocument/2006/customXml" ds:itemID="{B23E9590-D58F-4BBC-AAF5-0A2FDD06D22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FFE335-30BD-4B10-AE37-F5C072E0676E}"/>
</file>

<file path=docMetadata/LabelInfo.xml><?xml version="1.0" encoding="utf-8"?>
<clbl:labelList xmlns:clbl="http://schemas.microsoft.com/office/2020/mipLabelMetadata">
  <clbl:label id="{45072052-c002-4ee4-87e5-9d58843fc488}" enabled="1" method="Privileged" siteId="{185280ba-7a00-42ea-9408-19eafd13552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5894</TotalTime>
  <Words>203</Words>
  <Application>Microsoft Office PowerPoint</Application>
  <PresentationFormat>Widescreen</PresentationFormat>
  <Paragraphs>33</Paragraphs>
  <Slides>12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              Brown University Digital Publications: NEW APPROACHES TO COLLABORATION  OIPA Symposium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Digital Monograph  Today and Tomorrow</dc:title>
  <dc:creator>Levy, Allison</dc:creator>
  <cp:lastModifiedBy>Levy, Allison</cp:lastModifiedBy>
  <cp:revision>146</cp:revision>
  <dcterms:created xsi:type="dcterms:W3CDTF">2024-04-25T19:40:28Z</dcterms:created>
  <dcterms:modified xsi:type="dcterms:W3CDTF">2025-10-21T11:52:07Z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0x010100B6E1080AE059684C81BC0403EEBDD6EC</vt:lpwstr>
  </property>
  <property fmtid="{D5CDD505-2E9C-101B-9397-08002B2CF9AE}" pid="3" name="MediaServiceImageTags">
    <vt:lpwstr/>
  </property>
</Properties>
</file>